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2" r:id="rId2"/>
    <p:sldId id="258" r:id="rId3"/>
    <p:sldId id="264" r:id="rId4"/>
    <p:sldId id="300" r:id="rId5"/>
    <p:sldId id="301" r:id="rId6"/>
    <p:sldId id="308" r:id="rId7"/>
    <p:sldId id="302" r:id="rId8"/>
    <p:sldId id="310" r:id="rId9"/>
    <p:sldId id="304" r:id="rId10"/>
    <p:sldId id="299" r:id="rId11"/>
    <p:sldId id="283" r:id="rId12"/>
    <p:sldId id="284" r:id="rId13"/>
    <p:sldId id="281" r:id="rId14"/>
    <p:sldId id="271" r:id="rId15"/>
    <p:sldId id="273" r:id="rId16"/>
    <p:sldId id="307" r:id="rId17"/>
    <p:sldId id="311" r:id="rId18"/>
    <p:sldId id="312" r:id="rId19"/>
    <p:sldId id="31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지웅(2015180007)" initials="김" lastIdx="1" clrIdx="0">
    <p:extLst>
      <p:ext uri="{19B8F6BF-5375-455C-9EA6-DF929625EA0E}">
        <p15:presenceInfo xmlns:p15="http://schemas.microsoft.com/office/powerpoint/2012/main" userId="김지웅(2015180007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0100"/>
    <a:srgbClr val="3DC147"/>
    <a:srgbClr val="F4F4F4"/>
    <a:srgbClr val="FDD910"/>
    <a:srgbClr val="3D91E4"/>
    <a:srgbClr val="CC9900"/>
    <a:srgbClr val="F24444"/>
    <a:srgbClr val="706C6D"/>
    <a:srgbClr val="DFC177"/>
    <a:srgbClr val="F431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ㅁㄴㅇㅁㄴㅇㅁㄴㅁㄴㄹㅋㅌㅍ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E03E4-5282-47CF-86BB-BC31C0505733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90C30-5FD4-491B-A2EC-B1D6754DE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2714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ㅁㄴㅇㅁㄴㅇㅁㄴㅁㄴㄹㅋㅌㅍ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A70B7-A475-42A6-934A-FA820E6A45BE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FA9E5-14C9-4415-9C2A-C84066565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4437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FDCD1-A38F-41E6-9DEF-15AEB84BAEE1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0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3991-CEF9-45AB-B254-6E8C8FE42E5C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920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72B4-65AE-422E-8DDB-B473A8A88607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355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FBB2-F85E-4AC6-816E-11AD5A29D214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661851" y="2481943"/>
            <a:ext cx="244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ㅁㄴㅇㅁ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502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9BEB-9D30-469A-BDD1-4C19410B479C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671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D7A2-1291-418A-8581-F3F7E6E1B44A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99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20AC5-BA30-4C5B-AA60-408DA8BD6931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86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4F943-F24D-41A1-882A-116A754638B9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091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C059-DF1D-4000-9255-FECF6B2E1DC2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1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16042-19B8-4142-8044-3BDD18F09CBE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249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A3BA-2E5F-4EB0-AFCA-1AB5671C7749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0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58F2E-DE68-49BC-93F4-62B326017E29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644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D6677-67C9-4E56-A21F-00D80C07DE05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508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.svg"/><Relationship Id="rId7" Type="http://schemas.openxmlformats.org/officeDocument/2006/relationships/image" Target="../media/image3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8.sv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4.sv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5C1C0080-EB5C-4088-B29B-B9EC3D2DEA29}"/>
              </a:ext>
            </a:extLst>
          </p:cNvPr>
          <p:cNvGrpSpPr/>
          <p:nvPr/>
        </p:nvGrpSpPr>
        <p:grpSpPr>
          <a:xfrm>
            <a:off x="4319587" y="1674673"/>
            <a:ext cx="5443249" cy="1785104"/>
            <a:chOff x="1214437" y="1674673"/>
            <a:chExt cx="5443249" cy="178510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AC03C0-D883-46E4-85B4-A6F94BFE582E}"/>
                </a:ext>
              </a:extLst>
            </p:cNvPr>
            <p:cNvSpPr txBox="1"/>
            <p:nvPr/>
          </p:nvSpPr>
          <p:spPr>
            <a:xfrm>
              <a:off x="1214437" y="2690336"/>
              <a:ext cx="54432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중세 전투 시뮬레이터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4F2436-857B-423E-812A-9CC00C207AA4}"/>
                </a:ext>
              </a:extLst>
            </p:cNvPr>
            <p:cNvSpPr txBox="1"/>
            <p:nvPr/>
          </p:nvSpPr>
          <p:spPr>
            <a:xfrm>
              <a:off x="1214437" y="1674673"/>
              <a:ext cx="50149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400" dirty="0" err="1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카툰</a:t>
              </a:r>
              <a:r>
                <a:rPr lang="ko-KR" altLang="en-US" sz="5400" dirty="0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워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135B292-C548-4548-8BA4-BB92E2BEBB99}"/>
              </a:ext>
            </a:extLst>
          </p:cNvPr>
          <p:cNvGrpSpPr/>
          <p:nvPr/>
        </p:nvGrpSpPr>
        <p:grpSpPr>
          <a:xfrm>
            <a:off x="7810497" y="4639612"/>
            <a:ext cx="3543301" cy="1172528"/>
            <a:chOff x="8229599" y="3907393"/>
            <a:chExt cx="3543301" cy="117252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26B031-A81E-4156-8D0F-E9CB4D2A55BE}"/>
                </a:ext>
              </a:extLst>
            </p:cNvPr>
            <p:cNvSpPr txBox="1"/>
            <p:nvPr/>
          </p:nvSpPr>
          <p:spPr>
            <a:xfrm>
              <a:off x="8229600" y="3907393"/>
              <a:ext cx="3543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2015180000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게임공학과 </a:t>
              </a:r>
              <a:r>
                <a:rPr lang="ko-KR" altLang="en-US" dirty="0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김병석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AC79C1-69E1-4B9F-9C88-9A0314DD4F0D}"/>
                </a:ext>
              </a:extLst>
            </p:cNvPr>
            <p:cNvSpPr txBox="1"/>
            <p:nvPr/>
          </p:nvSpPr>
          <p:spPr>
            <a:xfrm>
              <a:off x="8229599" y="4710589"/>
              <a:ext cx="35432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2015180000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게임공학과 </a:t>
              </a:r>
              <a:r>
                <a:rPr lang="ko-KR" altLang="en-US" dirty="0" err="1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오현호</a:t>
              </a:r>
              <a:endParaRPr lang="ko-KR" altLang="en-US" dirty="0">
                <a:solidFill>
                  <a:srgbClr val="F4F4F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42CCD8-65E4-4B4F-9A5D-01EBFA6B0E73}"/>
                </a:ext>
              </a:extLst>
            </p:cNvPr>
            <p:cNvSpPr txBox="1"/>
            <p:nvPr/>
          </p:nvSpPr>
          <p:spPr>
            <a:xfrm>
              <a:off x="8229600" y="4308991"/>
              <a:ext cx="3543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2015180007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게임공학과 </a:t>
              </a:r>
              <a:r>
                <a:rPr lang="ko-KR" altLang="en-US" dirty="0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김지웅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93408FB-06FE-400A-B58D-3248D2E80258}"/>
              </a:ext>
            </a:extLst>
          </p:cNvPr>
          <p:cNvSpPr txBox="1"/>
          <p:nvPr/>
        </p:nvSpPr>
        <p:spPr>
          <a:xfrm>
            <a:off x="9672631" y="5859693"/>
            <a:ext cx="1624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지도교수 </a:t>
            </a:r>
            <a:r>
              <a:rPr lang="ko-KR" altLang="en-US" sz="1600" dirty="0">
                <a:solidFill>
                  <a:srgbClr val="F4F4F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장지웅</a:t>
            </a: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0FD4F0EA-7864-42ED-9A3B-9300B6BA9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46" name="그래픽 45">
            <a:extLst>
              <a:ext uri="{FF2B5EF4-FFF2-40B4-BE49-F238E27FC236}">
                <a16:creationId xmlns:a16="http://schemas.microsoft.com/office/drawing/2014/main" id="{8FC64A3C-1A29-4B68-A338-C7929DC58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8362" y="1361938"/>
            <a:ext cx="2071687" cy="207168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06F07CF-B86A-4F82-B8C9-165015539177}"/>
              </a:ext>
            </a:extLst>
          </p:cNvPr>
          <p:cNvCxnSpPr>
            <a:cxnSpLocks/>
          </p:cNvCxnSpPr>
          <p:nvPr/>
        </p:nvCxnSpPr>
        <p:spPr>
          <a:xfrm>
            <a:off x="2198257" y="3441305"/>
            <a:ext cx="7568988" cy="0"/>
          </a:xfrm>
          <a:prstGeom prst="line">
            <a:avLst/>
          </a:prstGeom>
          <a:ln w="31750">
            <a:solidFill>
              <a:srgbClr val="F4F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4B90A5-513F-41B1-9C66-D07337718333}"/>
              </a:ext>
            </a:extLst>
          </p:cNvPr>
          <p:cNvSpPr/>
          <p:nvPr/>
        </p:nvSpPr>
        <p:spPr>
          <a:xfrm>
            <a:off x="4119386" y="1415180"/>
            <a:ext cx="3100495" cy="408919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같은 파일의 </a:t>
            </a:r>
            <a:br>
              <a:rPr lang="en-US" altLang="ko-KR" dirty="0"/>
            </a:br>
            <a:r>
              <a:rPr lang="ko-KR" altLang="en-US" dirty="0"/>
              <a:t>이동규 선생님의 피드백과 같이 </a:t>
            </a:r>
            <a:r>
              <a:rPr lang="ko-KR" altLang="en-US" dirty="0" err="1"/>
              <a:t>읽으십쇼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088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27BE1C-FDFC-4E9B-A52F-E8DFE111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10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F04C0F6-5182-4A0C-9F34-B8A76C3261DF}"/>
              </a:ext>
            </a:extLst>
          </p:cNvPr>
          <p:cNvGrpSpPr/>
          <p:nvPr/>
        </p:nvGrpSpPr>
        <p:grpSpPr>
          <a:xfrm>
            <a:off x="-1" y="89416"/>
            <a:ext cx="3673008" cy="1228387"/>
            <a:chOff x="-1" y="89416"/>
            <a:chExt cx="3673008" cy="1228387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CF58698-6A62-4F05-9BE0-58CE252805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DC0607F-519D-439E-BD1D-54EF8D0343E5}"/>
                </a:ext>
              </a:extLst>
            </p:cNvPr>
            <p:cNvGrpSpPr/>
            <p:nvPr/>
          </p:nvGrpSpPr>
          <p:grpSpPr>
            <a:xfrm>
              <a:off x="180682" y="381803"/>
              <a:ext cx="720000" cy="936000"/>
              <a:chOff x="3315529" y="2148709"/>
              <a:chExt cx="720000" cy="936000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ABFE0CCE-740F-46EA-9B34-7CDEF87E5491}"/>
                  </a:ext>
                </a:extLst>
              </p:cNvPr>
              <p:cNvSpPr/>
              <p:nvPr/>
            </p:nvSpPr>
            <p:spPr>
              <a:xfrm flipV="1">
                <a:off x="3315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3D91E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6" name="그래픽 15">
                <a:extLst>
                  <a:ext uri="{FF2B5EF4-FFF2-40B4-BE49-F238E27FC236}">
                    <a16:creationId xmlns:a16="http://schemas.microsoft.com/office/drawing/2014/main" id="{81ADACD6-8255-46A1-AB38-6A1E1F62A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05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A535BE-FBEF-43F4-8BD5-50F729779E84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연구 분야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D58ACF-012A-4458-8928-86184AE328B2}"/>
                </a:ext>
              </a:extLst>
            </p:cNvPr>
            <p:cNvSpPr txBox="1"/>
            <p:nvPr/>
          </p:nvSpPr>
          <p:spPr>
            <a:xfrm>
              <a:off x="1081362" y="674191"/>
              <a:ext cx="25916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기술 요소</a:t>
              </a:r>
            </a:p>
          </p:txBody>
        </p:sp>
      </p:grpSp>
      <p:sp>
        <p:nvSpPr>
          <p:cNvPr id="60" name="슬라이드 번호 개체 틀 1">
            <a:extLst>
              <a:ext uri="{FF2B5EF4-FFF2-40B4-BE49-F238E27FC236}">
                <a16:creationId xmlns:a16="http://schemas.microsoft.com/office/drawing/2014/main" id="{81B595EF-7AA4-4E27-8ED9-D5DEB1FEBD9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FD5DB9-D65E-4BD5-BFD1-9816D26FC0A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64472C3-4992-4FC0-A9A6-8CE61410DC4A}"/>
              </a:ext>
            </a:extLst>
          </p:cNvPr>
          <p:cNvSpPr txBox="1"/>
          <p:nvPr/>
        </p:nvSpPr>
        <p:spPr>
          <a:xfrm>
            <a:off x="1173506" y="2127949"/>
            <a:ext cx="4972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카툰</a:t>
            </a:r>
            <a:r>
              <a:rPr lang="ko-KR" altLang="en-US" sz="28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렌더링 기반 그래픽</a:t>
            </a:r>
            <a:endParaRPr lang="ko-KR" altLang="en-US" sz="1600" dirty="0">
              <a:solidFill>
                <a:srgbClr val="3D91E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4D7AF89-9A84-4A4F-98D6-BF3C22E6C114}"/>
              </a:ext>
            </a:extLst>
          </p:cNvPr>
          <p:cNvSpPr txBox="1"/>
          <p:nvPr/>
        </p:nvSpPr>
        <p:spPr>
          <a:xfrm>
            <a:off x="1172105" y="4416433"/>
            <a:ext cx="4143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스키닝</a:t>
            </a:r>
            <a:r>
              <a:rPr lang="ko-KR" altLang="en-US" sz="28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애니메이션</a:t>
            </a:r>
            <a:endParaRPr lang="ko-KR" altLang="en-US" sz="1600" dirty="0">
              <a:solidFill>
                <a:srgbClr val="3D91E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F83E64-8B0D-4BD4-B0ED-5DEE2D34D0FC}"/>
              </a:ext>
            </a:extLst>
          </p:cNvPr>
          <p:cNvSpPr txBox="1"/>
          <p:nvPr/>
        </p:nvSpPr>
        <p:spPr>
          <a:xfrm>
            <a:off x="1172105" y="3274187"/>
            <a:ext cx="4143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디퍼드</a:t>
            </a:r>
            <a:r>
              <a:rPr lang="ko-KR" altLang="en-US" sz="28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셰이딩</a:t>
            </a:r>
            <a:endParaRPr lang="ko-KR" altLang="en-US" sz="1600" dirty="0">
              <a:solidFill>
                <a:srgbClr val="3D91E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15CE09A-1A9F-48AB-BC25-D7271417E17E}"/>
              </a:ext>
            </a:extLst>
          </p:cNvPr>
          <p:cNvSpPr txBox="1"/>
          <p:nvPr/>
        </p:nvSpPr>
        <p:spPr>
          <a:xfrm>
            <a:off x="1172105" y="1727839"/>
            <a:ext cx="5557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그래픽을 기반으로 만화와 같은 느낌을 주는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72F4D4-C6DC-4F6D-A7F7-8E9230FBE9B2}"/>
              </a:ext>
            </a:extLst>
          </p:cNvPr>
          <p:cNvSpPr txBox="1"/>
          <p:nvPr/>
        </p:nvSpPr>
        <p:spPr>
          <a:xfrm>
            <a:off x="1172105" y="2874077"/>
            <a:ext cx="4765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다수의 빛 연산을 하나로 묶어 처리해주는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4169631-4895-459E-8FCB-7D2A0F9E1B7B}"/>
              </a:ext>
            </a:extLst>
          </p:cNvPr>
          <p:cNvSpPr txBox="1"/>
          <p:nvPr/>
        </p:nvSpPr>
        <p:spPr>
          <a:xfrm>
            <a:off x="1172105" y="4016323"/>
            <a:ext cx="3582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자연스러운 움직임을 구사하는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5DB4FF68-1FC0-4F7B-B0B3-B28E613E9C49}"/>
              </a:ext>
            </a:extLst>
          </p:cNvPr>
          <p:cNvCxnSpPr>
            <a:cxnSpLocks/>
          </p:cNvCxnSpPr>
          <p:nvPr/>
        </p:nvCxnSpPr>
        <p:spPr>
          <a:xfrm>
            <a:off x="6873727" y="1513606"/>
            <a:ext cx="0" cy="47520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73AA656-B7BD-4DE2-A1E8-31E71FC96D56}"/>
              </a:ext>
            </a:extLst>
          </p:cNvPr>
          <p:cNvSpPr txBox="1"/>
          <p:nvPr/>
        </p:nvSpPr>
        <p:spPr>
          <a:xfrm>
            <a:off x="1172105" y="5558679"/>
            <a:ext cx="4143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Terrain LOD</a:t>
            </a:r>
            <a:endParaRPr lang="ko-KR" altLang="en-US" sz="1600" dirty="0">
              <a:solidFill>
                <a:srgbClr val="3D91E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45BB8F9-A142-4972-8057-41333ED9D994}"/>
              </a:ext>
            </a:extLst>
          </p:cNvPr>
          <p:cNvSpPr txBox="1"/>
          <p:nvPr/>
        </p:nvSpPr>
        <p:spPr>
          <a:xfrm>
            <a:off x="1172106" y="5158569"/>
            <a:ext cx="3176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넓은 지형을 관리하기 위한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FA602B-C65F-4262-A5D0-6797337828A0}"/>
              </a:ext>
            </a:extLst>
          </p:cNvPr>
          <p:cNvSpPr txBox="1"/>
          <p:nvPr/>
        </p:nvSpPr>
        <p:spPr>
          <a:xfrm>
            <a:off x="7279520" y="4016323"/>
            <a:ext cx="3486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 </a:t>
            </a:r>
            <a:r>
              <a:rPr lang="ko-KR" altLang="en-US" sz="28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행동 패턴 구현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90C491-B45C-45A6-9593-5FDBF6D6C84A}"/>
              </a:ext>
            </a:extLst>
          </p:cNvPr>
          <p:cNvSpPr txBox="1"/>
          <p:nvPr/>
        </p:nvSpPr>
        <p:spPr>
          <a:xfrm>
            <a:off x="7279520" y="3273154"/>
            <a:ext cx="4143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오브젝트 충돌 체크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5695F5-768E-424C-885C-827C12062C18}"/>
              </a:ext>
            </a:extLst>
          </p:cNvPr>
          <p:cNvSpPr txBox="1"/>
          <p:nvPr/>
        </p:nvSpPr>
        <p:spPr>
          <a:xfrm>
            <a:off x="7279520" y="2127949"/>
            <a:ext cx="4143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IOCP </a:t>
            </a:r>
            <a:r>
              <a:rPr lang="ko-KR" altLang="en-US" sz="28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사용한 서버 구현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ADB556-E4D9-4980-BBC9-9909EC7099EE}"/>
              </a:ext>
            </a:extLst>
          </p:cNvPr>
          <p:cNvSpPr txBox="1"/>
          <p:nvPr/>
        </p:nvSpPr>
        <p:spPr>
          <a:xfrm>
            <a:off x="7279520" y="4759492"/>
            <a:ext cx="4143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 </a:t>
            </a:r>
            <a:r>
              <a:rPr lang="ko-KR" altLang="en-US" sz="28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079BF7-78DF-4562-8600-4FF32D35FFCF}"/>
              </a:ext>
            </a:extLst>
          </p:cNvPr>
          <p:cNvSpPr txBox="1"/>
          <p:nvPr/>
        </p:nvSpPr>
        <p:spPr>
          <a:xfrm>
            <a:off x="7279521" y="1727839"/>
            <a:ext cx="4504046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효율적인 비동기 접속을 위한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E3B480-1066-4E64-B476-B41241FC77B3}"/>
              </a:ext>
            </a:extLst>
          </p:cNvPr>
          <p:cNvSpPr txBox="1"/>
          <p:nvPr/>
        </p:nvSpPr>
        <p:spPr>
          <a:xfrm>
            <a:off x="7279520" y="2874077"/>
            <a:ext cx="3653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OBB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충돌체크를 이용한 세밀한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3053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41ECE75-1EBD-4922-B6BE-79229AA7EEE9}"/>
              </a:ext>
            </a:extLst>
          </p:cNvPr>
          <p:cNvCxnSpPr>
            <a:cxnSpLocks/>
          </p:cNvCxnSpPr>
          <p:nvPr/>
        </p:nvCxnSpPr>
        <p:spPr>
          <a:xfrm>
            <a:off x="-1" y="674192"/>
            <a:ext cx="3024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C18810-F673-4570-93C1-62078F7492CD}"/>
              </a:ext>
            </a:extLst>
          </p:cNvPr>
          <p:cNvSpPr txBox="1"/>
          <p:nvPr/>
        </p:nvSpPr>
        <p:spPr>
          <a:xfrm>
            <a:off x="995354" y="89416"/>
            <a:ext cx="211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소개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F6226E-82EA-4CA5-9446-72FF6C32073C}"/>
              </a:ext>
            </a:extLst>
          </p:cNvPr>
          <p:cNvSpPr txBox="1"/>
          <p:nvPr/>
        </p:nvSpPr>
        <p:spPr>
          <a:xfrm>
            <a:off x="1081364" y="674191"/>
            <a:ext cx="131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역할 분담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93C556C-3A90-4542-A7AF-5E5D63430C4C}"/>
              </a:ext>
            </a:extLst>
          </p:cNvPr>
          <p:cNvGrpSpPr/>
          <p:nvPr/>
        </p:nvGrpSpPr>
        <p:grpSpPr>
          <a:xfrm>
            <a:off x="180682" y="381803"/>
            <a:ext cx="720000" cy="936000"/>
            <a:chOff x="5376000" y="2148709"/>
            <a:chExt cx="720000" cy="93600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7D5B3F1-67A5-4C5E-B712-3E6D4EA541D3}"/>
                </a:ext>
              </a:extLst>
            </p:cNvPr>
            <p:cNvSpPr/>
            <p:nvPr/>
          </p:nvSpPr>
          <p:spPr>
            <a:xfrm flipV="1">
              <a:off x="5376000" y="2148709"/>
              <a:ext cx="720000" cy="936000"/>
            </a:xfrm>
            <a:custGeom>
              <a:avLst/>
              <a:gdLst>
                <a:gd name="connsiteX0" fmla="*/ 0 w 1800000"/>
                <a:gd name="connsiteY0" fmla="*/ 3902305 h 3902305"/>
                <a:gd name="connsiteX1" fmla="*/ 1800000 w 1800000"/>
                <a:gd name="connsiteY1" fmla="*/ 3902305 h 3902305"/>
                <a:gd name="connsiteX2" fmla="*/ 1800000 w 1800000"/>
                <a:gd name="connsiteY2" fmla="*/ 370908 h 3902305"/>
                <a:gd name="connsiteX3" fmla="*/ 1800000 w 1800000"/>
                <a:gd name="connsiteY3" fmla="*/ 369329 h 3902305"/>
                <a:gd name="connsiteX4" fmla="*/ 1800000 w 1800000"/>
                <a:gd name="connsiteY4" fmla="*/ 1577 h 3902305"/>
                <a:gd name="connsiteX5" fmla="*/ 903848 w 1800000"/>
                <a:gd name="connsiteY5" fmla="*/ 369329 h 3902305"/>
                <a:gd name="connsiteX6" fmla="*/ 899995 w 1800000"/>
                <a:gd name="connsiteY6" fmla="*/ 369329 h 3902305"/>
                <a:gd name="connsiteX7" fmla="*/ 0 w 1800000"/>
                <a:gd name="connsiteY7" fmla="*/ 0 h 3902305"/>
                <a:gd name="connsiteX8" fmla="*/ 0 w 1800000"/>
                <a:gd name="connsiteY8" fmla="*/ 369329 h 3902305"/>
                <a:gd name="connsiteX9" fmla="*/ 0 w 1800000"/>
                <a:gd name="connsiteY9" fmla="*/ 369331 h 390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3902305">
                  <a:moveTo>
                    <a:pt x="0" y="3902305"/>
                  </a:moveTo>
                  <a:lnTo>
                    <a:pt x="1800000" y="3902305"/>
                  </a:lnTo>
                  <a:lnTo>
                    <a:pt x="1800000" y="370908"/>
                  </a:lnTo>
                  <a:lnTo>
                    <a:pt x="1800000" y="369329"/>
                  </a:lnTo>
                  <a:lnTo>
                    <a:pt x="1800000" y="1577"/>
                  </a:lnTo>
                  <a:lnTo>
                    <a:pt x="903848" y="369329"/>
                  </a:lnTo>
                  <a:lnTo>
                    <a:pt x="899995" y="369329"/>
                  </a:lnTo>
                  <a:lnTo>
                    <a:pt x="0" y="0"/>
                  </a:lnTo>
                  <a:lnTo>
                    <a:pt x="0" y="369329"/>
                  </a:lnTo>
                  <a:lnTo>
                    <a:pt x="0" y="369331"/>
                  </a:lnTo>
                  <a:close/>
                </a:path>
              </a:pathLst>
            </a:custGeom>
            <a:solidFill>
              <a:srgbClr val="3DC14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3FEE928E-9AC7-4E3F-BC5F-FACAECD12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66000" y="2318134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9E9E682-EE6B-49DA-AF3B-7D2744E25156}"/>
              </a:ext>
            </a:extLst>
          </p:cNvPr>
          <p:cNvGrpSpPr/>
          <p:nvPr/>
        </p:nvGrpSpPr>
        <p:grpSpPr>
          <a:xfrm>
            <a:off x="1261201" y="1544155"/>
            <a:ext cx="9672019" cy="4680002"/>
            <a:chOff x="1276350" y="1317803"/>
            <a:chExt cx="9672019" cy="468000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B8FFC7C-CD71-49AA-B025-57BE366A504C}"/>
                </a:ext>
              </a:extLst>
            </p:cNvPr>
            <p:cNvSpPr/>
            <p:nvPr/>
          </p:nvSpPr>
          <p:spPr>
            <a:xfrm>
              <a:off x="7924369" y="1317803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D81B4-B5DC-4C74-8556-3C90C984F1BC}"/>
                </a:ext>
              </a:extLst>
            </p:cNvPr>
            <p:cNvSpPr/>
            <p:nvPr/>
          </p:nvSpPr>
          <p:spPr>
            <a:xfrm>
              <a:off x="4583999" y="1317804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4EAE16-EED0-4E12-8BAB-F3D55D0DCA6B}"/>
                </a:ext>
              </a:extLst>
            </p:cNvPr>
            <p:cNvSpPr/>
            <p:nvPr/>
          </p:nvSpPr>
          <p:spPr>
            <a:xfrm>
              <a:off x="1276350" y="1317805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BE9142-E39B-4851-A9B1-6F16E3A2CD85}"/>
                </a:ext>
              </a:extLst>
            </p:cNvPr>
            <p:cNvSpPr txBox="1"/>
            <p:nvPr/>
          </p:nvSpPr>
          <p:spPr>
            <a:xfrm>
              <a:off x="2144916" y="3524951"/>
              <a:ext cx="1286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클라이언트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3CD70F-BFF6-4F73-8626-144A1445C306}"/>
                </a:ext>
              </a:extLst>
            </p:cNvPr>
            <p:cNvSpPr txBox="1"/>
            <p:nvPr/>
          </p:nvSpPr>
          <p:spPr>
            <a:xfrm>
              <a:off x="5651253" y="1449000"/>
              <a:ext cx="889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김지웅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F27EFA-1EEF-42B1-8466-9A765E6FD5BA}"/>
                </a:ext>
              </a:extLst>
            </p:cNvPr>
            <p:cNvSpPr txBox="1"/>
            <p:nvPr/>
          </p:nvSpPr>
          <p:spPr>
            <a:xfrm>
              <a:off x="9107755" y="3522003"/>
              <a:ext cx="657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서버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76557D26-1DBA-4C05-9AF5-4C9658C4B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26368" y="1809000"/>
              <a:ext cx="1620000" cy="1620000"/>
            </a:xfrm>
            <a:prstGeom prst="rect">
              <a:avLst/>
            </a:prstGeom>
          </p:spPr>
        </p:pic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7FB2FBF9-929D-4D60-83A3-28C4FDADE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821" y="1812388"/>
              <a:ext cx="1620000" cy="162000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7DC3DD8B-B505-4FD0-A733-52E1879B5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86000" y="1809000"/>
              <a:ext cx="1620000" cy="1620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3011145-FEEF-4F9C-A463-5FA7F31A701F}"/>
                </a:ext>
              </a:extLst>
            </p:cNvPr>
            <p:cNvSpPr txBox="1"/>
            <p:nvPr/>
          </p:nvSpPr>
          <p:spPr>
            <a:xfrm>
              <a:off x="2365098" y="1449000"/>
              <a:ext cx="846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김병석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B346CD9-8BF8-431F-B811-5AAF44098D9D}"/>
                </a:ext>
              </a:extLst>
            </p:cNvPr>
            <p:cNvSpPr txBox="1"/>
            <p:nvPr/>
          </p:nvSpPr>
          <p:spPr>
            <a:xfrm>
              <a:off x="9019274" y="1449000"/>
              <a:ext cx="889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오현호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67D9BE2-B6DD-48FC-A97D-589F5EF180DC}"/>
                </a:ext>
              </a:extLst>
            </p:cNvPr>
            <p:cNvSpPr txBox="1"/>
            <p:nvPr/>
          </p:nvSpPr>
          <p:spPr>
            <a:xfrm>
              <a:off x="1597414" y="3969131"/>
              <a:ext cx="2161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프레임워크 제작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86E5F6-4DEB-451B-8C1A-AAE429DB8180}"/>
                </a:ext>
              </a:extLst>
            </p:cNvPr>
            <p:cNvSpPr txBox="1"/>
            <p:nvPr/>
          </p:nvSpPr>
          <p:spPr>
            <a:xfrm>
              <a:off x="8246583" y="3969131"/>
              <a:ext cx="1518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서버 제작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50B2931-1657-45E7-BDE1-89C69FB52D35}"/>
                </a:ext>
              </a:extLst>
            </p:cNvPr>
            <p:cNvCxnSpPr>
              <a:cxnSpLocks/>
            </p:cNvCxnSpPr>
            <p:nvPr/>
          </p:nvCxnSpPr>
          <p:spPr>
            <a:xfrm>
              <a:off x="1888348" y="3875688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679BC75-5D7D-417A-9308-D21CF70A2344}"/>
                </a:ext>
              </a:extLst>
            </p:cNvPr>
            <p:cNvCxnSpPr>
              <a:cxnSpLocks/>
            </p:cNvCxnSpPr>
            <p:nvPr/>
          </p:nvCxnSpPr>
          <p:spPr>
            <a:xfrm>
              <a:off x="5195997" y="3891335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205F5531-0163-4FA3-A0CE-59EEC2312065}"/>
                </a:ext>
              </a:extLst>
            </p:cNvPr>
            <p:cNvCxnSpPr>
              <a:cxnSpLocks/>
            </p:cNvCxnSpPr>
            <p:nvPr/>
          </p:nvCxnSpPr>
          <p:spPr>
            <a:xfrm>
              <a:off x="8536367" y="3891335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DB9511-2845-4AD4-BFEB-5C4D83D3269E}"/>
                </a:ext>
              </a:extLst>
            </p:cNvPr>
            <p:cNvSpPr txBox="1"/>
            <p:nvPr/>
          </p:nvSpPr>
          <p:spPr>
            <a:xfrm>
              <a:off x="5456232" y="3526349"/>
              <a:ext cx="1279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클라이언트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F17979-F00D-4ED9-9A77-8DD70F90F6DF}"/>
                </a:ext>
              </a:extLst>
            </p:cNvPr>
            <p:cNvSpPr txBox="1"/>
            <p:nvPr/>
          </p:nvSpPr>
          <p:spPr>
            <a:xfrm>
              <a:off x="1597414" y="4432503"/>
              <a:ext cx="2429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쉐이더</a:t>
              </a: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프로그래밍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BC175D-B5C6-4428-9B28-FCD083AAA1A6}"/>
                </a:ext>
              </a:extLst>
            </p:cNvPr>
            <p:cNvSpPr txBox="1"/>
            <p:nvPr/>
          </p:nvSpPr>
          <p:spPr>
            <a:xfrm>
              <a:off x="4899086" y="4435116"/>
              <a:ext cx="183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UI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DEA0BA-1E80-475F-88AA-5A23D56FEA85}"/>
                </a:ext>
              </a:extLst>
            </p:cNvPr>
            <p:cNvSpPr txBox="1"/>
            <p:nvPr/>
          </p:nvSpPr>
          <p:spPr>
            <a:xfrm>
              <a:off x="8246583" y="4432503"/>
              <a:ext cx="1518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DB </a:t>
              </a: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구현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3400C56-EFAF-40B2-9972-0B26AC8579B6}"/>
                </a:ext>
              </a:extLst>
            </p:cNvPr>
            <p:cNvSpPr txBox="1"/>
            <p:nvPr/>
          </p:nvSpPr>
          <p:spPr>
            <a:xfrm>
              <a:off x="4899086" y="4901101"/>
              <a:ext cx="183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충돌 체크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92BA110-890B-4F2D-90F7-883BD09B3133}"/>
                </a:ext>
              </a:extLst>
            </p:cNvPr>
            <p:cNvSpPr txBox="1"/>
            <p:nvPr/>
          </p:nvSpPr>
          <p:spPr>
            <a:xfrm>
              <a:off x="4899086" y="3969131"/>
              <a:ext cx="183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이펙트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07ED583-9289-4529-92C7-02B459E42A32}"/>
              </a:ext>
            </a:extLst>
          </p:cNvPr>
          <p:cNvSpPr/>
          <p:nvPr/>
        </p:nvSpPr>
        <p:spPr>
          <a:xfrm>
            <a:off x="8696325" y="0"/>
            <a:ext cx="2833795" cy="67419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김지웅 담당 변경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5772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820E391F-89E6-4E65-9FD4-194578547F28}"/>
              </a:ext>
            </a:extLst>
          </p:cNvPr>
          <p:cNvGrpSpPr/>
          <p:nvPr/>
        </p:nvGrpSpPr>
        <p:grpSpPr>
          <a:xfrm>
            <a:off x="1261201" y="1544155"/>
            <a:ext cx="9672019" cy="4680002"/>
            <a:chOff x="1276350" y="1317803"/>
            <a:chExt cx="9672019" cy="4680002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52C7CBA-C885-4FEC-8660-CF294C6EB181}"/>
                </a:ext>
              </a:extLst>
            </p:cNvPr>
            <p:cNvSpPr/>
            <p:nvPr/>
          </p:nvSpPr>
          <p:spPr>
            <a:xfrm>
              <a:off x="7924369" y="1317803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1B6797E-9FC6-4630-8461-34B0061792EF}"/>
                </a:ext>
              </a:extLst>
            </p:cNvPr>
            <p:cNvSpPr/>
            <p:nvPr/>
          </p:nvSpPr>
          <p:spPr>
            <a:xfrm>
              <a:off x="4583999" y="1317804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837355B-794B-4295-AC36-9700993661A0}"/>
                </a:ext>
              </a:extLst>
            </p:cNvPr>
            <p:cNvSpPr/>
            <p:nvPr/>
          </p:nvSpPr>
          <p:spPr>
            <a:xfrm>
              <a:off x="1276350" y="1317805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F388743-6EE5-40B2-849E-F7941EB6ED08}"/>
                </a:ext>
              </a:extLst>
            </p:cNvPr>
            <p:cNvSpPr txBox="1"/>
            <p:nvPr/>
          </p:nvSpPr>
          <p:spPr>
            <a:xfrm>
              <a:off x="2144916" y="3524951"/>
              <a:ext cx="1286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클라이언트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DCFA80F-D138-4A15-A31C-A1929359DE6E}"/>
                </a:ext>
              </a:extLst>
            </p:cNvPr>
            <p:cNvSpPr txBox="1"/>
            <p:nvPr/>
          </p:nvSpPr>
          <p:spPr>
            <a:xfrm>
              <a:off x="5651253" y="1449000"/>
              <a:ext cx="889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김지웅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1B81BB5-3819-4733-909B-15DD2A1DE121}"/>
                </a:ext>
              </a:extLst>
            </p:cNvPr>
            <p:cNvSpPr txBox="1"/>
            <p:nvPr/>
          </p:nvSpPr>
          <p:spPr>
            <a:xfrm>
              <a:off x="9107755" y="3522003"/>
              <a:ext cx="657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서버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33" name="그래픽 132">
              <a:extLst>
                <a:ext uri="{FF2B5EF4-FFF2-40B4-BE49-F238E27FC236}">
                  <a16:creationId xmlns:a16="http://schemas.microsoft.com/office/drawing/2014/main" id="{95ED3C14-38B5-4EC3-9ED6-73C417322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26368" y="1809000"/>
              <a:ext cx="1620000" cy="1620000"/>
            </a:xfrm>
            <a:prstGeom prst="rect">
              <a:avLst/>
            </a:prstGeom>
          </p:spPr>
        </p:pic>
        <p:pic>
          <p:nvPicPr>
            <p:cNvPr id="134" name="그래픽 133">
              <a:extLst>
                <a:ext uri="{FF2B5EF4-FFF2-40B4-BE49-F238E27FC236}">
                  <a16:creationId xmlns:a16="http://schemas.microsoft.com/office/drawing/2014/main" id="{2C1F32CA-3209-4600-86F4-8B686E5B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82821" y="1812388"/>
              <a:ext cx="1620000" cy="1620000"/>
            </a:xfrm>
            <a:prstGeom prst="rect">
              <a:avLst/>
            </a:prstGeom>
          </p:spPr>
        </p:pic>
        <p:pic>
          <p:nvPicPr>
            <p:cNvPr id="135" name="그래픽 134">
              <a:extLst>
                <a:ext uri="{FF2B5EF4-FFF2-40B4-BE49-F238E27FC236}">
                  <a16:creationId xmlns:a16="http://schemas.microsoft.com/office/drawing/2014/main" id="{38641858-6392-4BEA-97F2-4167B3163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86000" y="1809000"/>
              <a:ext cx="1620000" cy="1620000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85ADDE8-8C6D-4193-B576-3927CDEB29C6}"/>
                </a:ext>
              </a:extLst>
            </p:cNvPr>
            <p:cNvSpPr txBox="1"/>
            <p:nvPr/>
          </p:nvSpPr>
          <p:spPr>
            <a:xfrm>
              <a:off x="2365098" y="1449000"/>
              <a:ext cx="846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김병석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98265A9-B197-4341-A0E0-72B792DCEBA6}"/>
                </a:ext>
              </a:extLst>
            </p:cNvPr>
            <p:cNvSpPr txBox="1"/>
            <p:nvPr/>
          </p:nvSpPr>
          <p:spPr>
            <a:xfrm>
              <a:off x="9019274" y="1449000"/>
              <a:ext cx="889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오현호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8F50534B-C489-4AD6-946B-F07EAD8B920F}"/>
                </a:ext>
              </a:extLst>
            </p:cNvPr>
            <p:cNvCxnSpPr>
              <a:cxnSpLocks/>
            </p:cNvCxnSpPr>
            <p:nvPr/>
          </p:nvCxnSpPr>
          <p:spPr>
            <a:xfrm>
              <a:off x="1888348" y="3875688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9B6184D5-391D-41AD-A1C6-F7B2F84DE0AD}"/>
                </a:ext>
              </a:extLst>
            </p:cNvPr>
            <p:cNvCxnSpPr>
              <a:cxnSpLocks/>
            </p:cNvCxnSpPr>
            <p:nvPr/>
          </p:nvCxnSpPr>
          <p:spPr>
            <a:xfrm>
              <a:off x="5195997" y="3891335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C89EAF5C-B3D7-40B9-929A-806070DF75CD}"/>
                </a:ext>
              </a:extLst>
            </p:cNvPr>
            <p:cNvCxnSpPr>
              <a:cxnSpLocks/>
            </p:cNvCxnSpPr>
            <p:nvPr/>
          </p:nvCxnSpPr>
          <p:spPr>
            <a:xfrm>
              <a:off x="8536367" y="3891335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6AB4C94-A14A-4A49-A1F0-0BD4AA5ABE12}"/>
                </a:ext>
              </a:extLst>
            </p:cNvPr>
            <p:cNvSpPr txBox="1"/>
            <p:nvPr/>
          </p:nvSpPr>
          <p:spPr>
            <a:xfrm>
              <a:off x="5456232" y="3526349"/>
              <a:ext cx="1279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클라이언트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EA8AE6-C3FD-4F88-B708-D4FEB915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41ECE75-1EBD-4922-B6BE-79229AA7EEE9}"/>
              </a:ext>
            </a:extLst>
          </p:cNvPr>
          <p:cNvCxnSpPr>
            <a:cxnSpLocks/>
          </p:cNvCxnSpPr>
          <p:nvPr/>
        </p:nvCxnSpPr>
        <p:spPr>
          <a:xfrm>
            <a:off x="-1" y="674192"/>
            <a:ext cx="3024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C18810-F673-4570-93C1-62078F7492CD}"/>
              </a:ext>
            </a:extLst>
          </p:cNvPr>
          <p:cNvSpPr txBox="1"/>
          <p:nvPr/>
        </p:nvSpPr>
        <p:spPr>
          <a:xfrm>
            <a:off x="995354" y="89416"/>
            <a:ext cx="211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소개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F6226E-82EA-4CA5-9446-72FF6C32073C}"/>
              </a:ext>
            </a:extLst>
          </p:cNvPr>
          <p:cNvSpPr txBox="1"/>
          <p:nvPr/>
        </p:nvSpPr>
        <p:spPr>
          <a:xfrm>
            <a:off x="1081364" y="674191"/>
            <a:ext cx="219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준비 현황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93C556C-3A90-4542-A7AF-5E5D63430C4C}"/>
              </a:ext>
            </a:extLst>
          </p:cNvPr>
          <p:cNvGrpSpPr/>
          <p:nvPr/>
        </p:nvGrpSpPr>
        <p:grpSpPr>
          <a:xfrm>
            <a:off x="180682" y="381803"/>
            <a:ext cx="720000" cy="936000"/>
            <a:chOff x="5376000" y="2148709"/>
            <a:chExt cx="720000" cy="93600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7D5B3F1-67A5-4C5E-B712-3E6D4EA541D3}"/>
                </a:ext>
              </a:extLst>
            </p:cNvPr>
            <p:cNvSpPr/>
            <p:nvPr/>
          </p:nvSpPr>
          <p:spPr>
            <a:xfrm flipV="1">
              <a:off x="5376000" y="2148709"/>
              <a:ext cx="720000" cy="936000"/>
            </a:xfrm>
            <a:custGeom>
              <a:avLst/>
              <a:gdLst>
                <a:gd name="connsiteX0" fmla="*/ 0 w 1800000"/>
                <a:gd name="connsiteY0" fmla="*/ 3902305 h 3902305"/>
                <a:gd name="connsiteX1" fmla="*/ 1800000 w 1800000"/>
                <a:gd name="connsiteY1" fmla="*/ 3902305 h 3902305"/>
                <a:gd name="connsiteX2" fmla="*/ 1800000 w 1800000"/>
                <a:gd name="connsiteY2" fmla="*/ 370908 h 3902305"/>
                <a:gd name="connsiteX3" fmla="*/ 1800000 w 1800000"/>
                <a:gd name="connsiteY3" fmla="*/ 369329 h 3902305"/>
                <a:gd name="connsiteX4" fmla="*/ 1800000 w 1800000"/>
                <a:gd name="connsiteY4" fmla="*/ 1577 h 3902305"/>
                <a:gd name="connsiteX5" fmla="*/ 903848 w 1800000"/>
                <a:gd name="connsiteY5" fmla="*/ 369329 h 3902305"/>
                <a:gd name="connsiteX6" fmla="*/ 899995 w 1800000"/>
                <a:gd name="connsiteY6" fmla="*/ 369329 h 3902305"/>
                <a:gd name="connsiteX7" fmla="*/ 0 w 1800000"/>
                <a:gd name="connsiteY7" fmla="*/ 0 h 3902305"/>
                <a:gd name="connsiteX8" fmla="*/ 0 w 1800000"/>
                <a:gd name="connsiteY8" fmla="*/ 369329 h 3902305"/>
                <a:gd name="connsiteX9" fmla="*/ 0 w 1800000"/>
                <a:gd name="connsiteY9" fmla="*/ 369331 h 390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3902305">
                  <a:moveTo>
                    <a:pt x="0" y="3902305"/>
                  </a:moveTo>
                  <a:lnTo>
                    <a:pt x="1800000" y="3902305"/>
                  </a:lnTo>
                  <a:lnTo>
                    <a:pt x="1800000" y="370908"/>
                  </a:lnTo>
                  <a:lnTo>
                    <a:pt x="1800000" y="369329"/>
                  </a:lnTo>
                  <a:lnTo>
                    <a:pt x="1800000" y="1577"/>
                  </a:lnTo>
                  <a:lnTo>
                    <a:pt x="903848" y="369329"/>
                  </a:lnTo>
                  <a:lnTo>
                    <a:pt x="899995" y="369329"/>
                  </a:lnTo>
                  <a:lnTo>
                    <a:pt x="0" y="0"/>
                  </a:lnTo>
                  <a:lnTo>
                    <a:pt x="0" y="369329"/>
                  </a:lnTo>
                  <a:lnTo>
                    <a:pt x="0" y="369331"/>
                  </a:lnTo>
                  <a:close/>
                </a:path>
              </a:pathLst>
            </a:custGeom>
            <a:solidFill>
              <a:srgbClr val="3DC14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3FEE928E-9AC7-4E3F-BC5F-FACAECD12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6000" y="2318134"/>
              <a:ext cx="540000" cy="540000"/>
            </a:xfrm>
            <a:prstGeom prst="rect">
              <a:avLst/>
            </a:prstGeom>
          </p:spPr>
        </p:pic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0DA9AFAC-1993-4C10-B282-01FA1EEC26AB}"/>
              </a:ext>
            </a:extLst>
          </p:cNvPr>
          <p:cNvSpPr txBox="1"/>
          <p:nvPr/>
        </p:nvSpPr>
        <p:spPr>
          <a:xfrm>
            <a:off x="1579393" y="4176000"/>
            <a:ext cx="2161029" cy="37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C++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83C5095-6E6C-4611-9544-AE077ABAD75B}"/>
              </a:ext>
            </a:extLst>
          </p:cNvPr>
          <p:cNvSpPr txBox="1"/>
          <p:nvPr/>
        </p:nvSpPr>
        <p:spPr>
          <a:xfrm>
            <a:off x="8231434" y="4176000"/>
            <a:ext cx="1518395" cy="34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STL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638785F-F579-49DF-BB73-DD0C09DD00AA}"/>
              </a:ext>
            </a:extLst>
          </p:cNvPr>
          <p:cNvSpPr txBox="1"/>
          <p:nvPr/>
        </p:nvSpPr>
        <p:spPr>
          <a:xfrm>
            <a:off x="1579393" y="4536000"/>
            <a:ext cx="2429435" cy="34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STL</a:t>
            </a:r>
            <a:endParaRPr lang="ko-KR" altLang="en-US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DE7E010-2517-45C0-8031-D480BE1D8514}"/>
              </a:ext>
            </a:extLst>
          </p:cNvPr>
          <p:cNvSpPr txBox="1"/>
          <p:nvPr/>
        </p:nvSpPr>
        <p:spPr>
          <a:xfrm>
            <a:off x="4883937" y="4536000"/>
            <a:ext cx="2006914" cy="34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윈도우 프로그래밍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0302ACA-EA4C-4322-9EF5-BB1DE2000A9D}"/>
              </a:ext>
            </a:extLst>
          </p:cNvPr>
          <p:cNvSpPr txBox="1"/>
          <p:nvPr/>
        </p:nvSpPr>
        <p:spPr>
          <a:xfrm>
            <a:off x="8231433" y="4536000"/>
            <a:ext cx="2522292" cy="34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네트워크 게임 프로그래밍</a:t>
            </a:r>
            <a:endParaRPr lang="en-US" altLang="ko-KR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B1357F4-F5C8-4A8A-B1A9-B9CDAF7552CF}"/>
              </a:ext>
            </a:extLst>
          </p:cNvPr>
          <p:cNvSpPr txBox="1"/>
          <p:nvPr/>
        </p:nvSpPr>
        <p:spPr>
          <a:xfrm>
            <a:off x="4883937" y="4896000"/>
            <a:ext cx="1836676" cy="34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컴퓨터 그래픽스</a:t>
            </a:r>
            <a:endParaRPr lang="en-US" altLang="ko-KR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DB48AD0-4830-4956-BC26-49E406F7FD30}"/>
              </a:ext>
            </a:extLst>
          </p:cNvPr>
          <p:cNvSpPr txBox="1"/>
          <p:nvPr/>
        </p:nvSpPr>
        <p:spPr>
          <a:xfrm>
            <a:off x="4883937" y="4176320"/>
            <a:ext cx="1836676" cy="34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STL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E29E6AE-DD6E-4BD9-84F8-7A734459C36C}"/>
              </a:ext>
            </a:extLst>
          </p:cNvPr>
          <p:cNvSpPr txBox="1"/>
          <p:nvPr/>
        </p:nvSpPr>
        <p:spPr>
          <a:xfrm>
            <a:off x="1579393" y="4896000"/>
            <a:ext cx="2429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3D </a:t>
            </a: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게임 프로그래밍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889113B-D46C-4CC3-8D09-58AC9DDB289F}"/>
              </a:ext>
            </a:extLst>
          </p:cNvPr>
          <p:cNvSpPr txBox="1"/>
          <p:nvPr/>
        </p:nvSpPr>
        <p:spPr>
          <a:xfrm>
            <a:off x="1579393" y="5256000"/>
            <a:ext cx="2429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컴퓨터 그래픽스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EB74017-0435-40EA-A1E4-0550639FE637}"/>
              </a:ext>
            </a:extLst>
          </p:cNvPr>
          <p:cNvSpPr txBox="1"/>
          <p:nvPr/>
        </p:nvSpPr>
        <p:spPr>
          <a:xfrm>
            <a:off x="1579393" y="5616000"/>
            <a:ext cx="2429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게임 수학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9B41E3C-45C5-401D-A655-D3324EA7AF5D}"/>
              </a:ext>
            </a:extLst>
          </p:cNvPr>
          <p:cNvSpPr txBox="1"/>
          <p:nvPr/>
        </p:nvSpPr>
        <p:spPr>
          <a:xfrm>
            <a:off x="4883937" y="5256000"/>
            <a:ext cx="1836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게임 수학</a:t>
            </a:r>
            <a:endParaRPr lang="en-US" altLang="ko-KR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28F03EA-B317-4F50-A1FB-8AD3EA1D9C3D}"/>
              </a:ext>
            </a:extLst>
          </p:cNvPr>
          <p:cNvSpPr txBox="1"/>
          <p:nvPr/>
        </p:nvSpPr>
        <p:spPr>
          <a:xfrm>
            <a:off x="8231433" y="4896000"/>
            <a:ext cx="1518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게임 서버</a:t>
            </a:r>
            <a:endParaRPr lang="en-US" altLang="ko-KR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8474913-25B7-4F90-A233-84EEF9A043C0}"/>
              </a:ext>
            </a:extLst>
          </p:cNvPr>
          <p:cNvSpPr txBox="1"/>
          <p:nvPr/>
        </p:nvSpPr>
        <p:spPr>
          <a:xfrm>
            <a:off x="8231432" y="5254812"/>
            <a:ext cx="1518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4248702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D8F924-FC4E-4301-A074-F8D516300452}"/>
              </a:ext>
            </a:extLst>
          </p:cNvPr>
          <p:cNvGrpSpPr/>
          <p:nvPr/>
        </p:nvGrpSpPr>
        <p:grpSpPr>
          <a:xfrm>
            <a:off x="2447948" y="1678525"/>
            <a:ext cx="3452390" cy="1963735"/>
            <a:chOff x="2394602" y="1571710"/>
            <a:chExt cx="3452390" cy="19637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443877C-5CA5-4B68-AD57-5FA22A8F2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4602" y="1571710"/>
              <a:ext cx="3452390" cy="1419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D31B9C-D437-4A53-8035-809B23CBEB02}"/>
                </a:ext>
              </a:extLst>
            </p:cNvPr>
            <p:cNvSpPr txBox="1"/>
            <p:nvPr/>
          </p:nvSpPr>
          <p:spPr>
            <a:xfrm>
              <a:off x="3194112" y="3073780"/>
              <a:ext cx="18533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Direct X 12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208E60F-47C1-4118-8A86-6B266C0B479E}"/>
              </a:ext>
            </a:extLst>
          </p:cNvPr>
          <p:cNvGrpSpPr/>
          <p:nvPr/>
        </p:nvGrpSpPr>
        <p:grpSpPr>
          <a:xfrm>
            <a:off x="7186408" y="3839406"/>
            <a:ext cx="2169232" cy="2457000"/>
            <a:chOff x="7449809" y="1171354"/>
            <a:chExt cx="2169232" cy="2457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7CD9121-EEEC-410F-B2A2-DC16EB1CED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809" y="1171354"/>
              <a:ext cx="2169231" cy="16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C437A2-4744-4C66-BBA6-7C7828FC5610}"/>
                </a:ext>
              </a:extLst>
            </p:cNvPr>
            <p:cNvSpPr txBox="1"/>
            <p:nvPr/>
          </p:nvSpPr>
          <p:spPr>
            <a:xfrm>
              <a:off x="7449810" y="2797357"/>
              <a:ext cx="21692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Visual studio</a:t>
              </a:r>
              <a:b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</a:b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2019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4740116-6B6E-48DF-9F50-F148D3B4499F}"/>
              </a:ext>
            </a:extLst>
          </p:cNvPr>
          <p:cNvGrpSpPr/>
          <p:nvPr/>
        </p:nvGrpSpPr>
        <p:grpSpPr>
          <a:xfrm>
            <a:off x="3310796" y="4017595"/>
            <a:ext cx="1620000" cy="2081665"/>
            <a:chOff x="8028574" y="1943347"/>
            <a:chExt cx="1620000" cy="208166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0E2B26-0E28-4113-9CE3-D3EA4EB63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8574" y="1943347"/>
              <a:ext cx="1620000" cy="162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F9B19B-0A15-48DA-AB41-E8A0BE83EC1D}"/>
                </a:ext>
              </a:extLst>
            </p:cNvPr>
            <p:cNvSpPr txBox="1"/>
            <p:nvPr/>
          </p:nvSpPr>
          <p:spPr>
            <a:xfrm>
              <a:off x="8179585" y="3563347"/>
              <a:ext cx="13179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Git hub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800CFFA-69B4-4E9F-9079-4419527C017D}"/>
              </a:ext>
            </a:extLst>
          </p:cNvPr>
          <p:cNvGrpSpPr/>
          <p:nvPr/>
        </p:nvGrpSpPr>
        <p:grpSpPr>
          <a:xfrm>
            <a:off x="7694575" y="1722595"/>
            <a:ext cx="1152900" cy="1919665"/>
            <a:chOff x="6783015" y="2105347"/>
            <a:chExt cx="1152900" cy="191966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C85539E-68CC-4265-ADCE-7B2F4F729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015" y="2105347"/>
              <a:ext cx="1152900" cy="12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5FA83A-CC21-4E5F-AF32-FDE10B66C5EF}"/>
                </a:ext>
              </a:extLst>
            </p:cNvPr>
            <p:cNvSpPr txBox="1"/>
            <p:nvPr/>
          </p:nvSpPr>
          <p:spPr>
            <a:xfrm>
              <a:off x="6947326" y="3563347"/>
              <a:ext cx="8242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C++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8E522A9-1B77-401F-8168-AC63FEBBBCF7}"/>
              </a:ext>
            </a:extLst>
          </p:cNvPr>
          <p:cNvCxnSpPr>
            <a:cxnSpLocks/>
          </p:cNvCxnSpPr>
          <p:nvPr/>
        </p:nvCxnSpPr>
        <p:spPr>
          <a:xfrm>
            <a:off x="2524281" y="3830669"/>
            <a:ext cx="72000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C5F7A9-C165-4A3B-84E0-351C8EB797F1}"/>
              </a:ext>
            </a:extLst>
          </p:cNvPr>
          <p:cNvCxnSpPr>
            <a:cxnSpLocks/>
          </p:cNvCxnSpPr>
          <p:nvPr/>
        </p:nvCxnSpPr>
        <p:spPr>
          <a:xfrm>
            <a:off x="-1" y="674192"/>
            <a:ext cx="3024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75A0E2-A9A9-4E62-A44C-01C0297DCFAF}"/>
              </a:ext>
            </a:extLst>
          </p:cNvPr>
          <p:cNvSpPr txBox="1"/>
          <p:nvPr/>
        </p:nvSpPr>
        <p:spPr>
          <a:xfrm>
            <a:off x="995354" y="89416"/>
            <a:ext cx="211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소개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377981-E9F0-4AC1-9B20-0A5045B47284}"/>
              </a:ext>
            </a:extLst>
          </p:cNvPr>
          <p:cNvSpPr txBox="1"/>
          <p:nvPr/>
        </p:nvSpPr>
        <p:spPr>
          <a:xfrm>
            <a:off x="1081364" y="674191"/>
            <a:ext cx="219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2DF6D38-48A2-4E0C-926D-3542AFA47488}"/>
              </a:ext>
            </a:extLst>
          </p:cNvPr>
          <p:cNvGrpSpPr/>
          <p:nvPr/>
        </p:nvGrpSpPr>
        <p:grpSpPr>
          <a:xfrm>
            <a:off x="180682" y="381803"/>
            <a:ext cx="720000" cy="936000"/>
            <a:chOff x="5376000" y="2148709"/>
            <a:chExt cx="720000" cy="936000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F0B6270-26A2-478D-B77F-E81846C9260D}"/>
                </a:ext>
              </a:extLst>
            </p:cNvPr>
            <p:cNvSpPr/>
            <p:nvPr/>
          </p:nvSpPr>
          <p:spPr>
            <a:xfrm flipV="1">
              <a:off x="5376000" y="2148709"/>
              <a:ext cx="720000" cy="936000"/>
            </a:xfrm>
            <a:custGeom>
              <a:avLst/>
              <a:gdLst>
                <a:gd name="connsiteX0" fmla="*/ 0 w 1800000"/>
                <a:gd name="connsiteY0" fmla="*/ 3902305 h 3902305"/>
                <a:gd name="connsiteX1" fmla="*/ 1800000 w 1800000"/>
                <a:gd name="connsiteY1" fmla="*/ 3902305 h 3902305"/>
                <a:gd name="connsiteX2" fmla="*/ 1800000 w 1800000"/>
                <a:gd name="connsiteY2" fmla="*/ 370908 h 3902305"/>
                <a:gd name="connsiteX3" fmla="*/ 1800000 w 1800000"/>
                <a:gd name="connsiteY3" fmla="*/ 369329 h 3902305"/>
                <a:gd name="connsiteX4" fmla="*/ 1800000 w 1800000"/>
                <a:gd name="connsiteY4" fmla="*/ 1577 h 3902305"/>
                <a:gd name="connsiteX5" fmla="*/ 903848 w 1800000"/>
                <a:gd name="connsiteY5" fmla="*/ 369329 h 3902305"/>
                <a:gd name="connsiteX6" fmla="*/ 899995 w 1800000"/>
                <a:gd name="connsiteY6" fmla="*/ 369329 h 3902305"/>
                <a:gd name="connsiteX7" fmla="*/ 0 w 1800000"/>
                <a:gd name="connsiteY7" fmla="*/ 0 h 3902305"/>
                <a:gd name="connsiteX8" fmla="*/ 0 w 1800000"/>
                <a:gd name="connsiteY8" fmla="*/ 369329 h 3902305"/>
                <a:gd name="connsiteX9" fmla="*/ 0 w 1800000"/>
                <a:gd name="connsiteY9" fmla="*/ 369331 h 390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3902305">
                  <a:moveTo>
                    <a:pt x="0" y="3902305"/>
                  </a:moveTo>
                  <a:lnTo>
                    <a:pt x="1800000" y="3902305"/>
                  </a:lnTo>
                  <a:lnTo>
                    <a:pt x="1800000" y="370908"/>
                  </a:lnTo>
                  <a:lnTo>
                    <a:pt x="1800000" y="369329"/>
                  </a:lnTo>
                  <a:lnTo>
                    <a:pt x="1800000" y="1577"/>
                  </a:lnTo>
                  <a:lnTo>
                    <a:pt x="903848" y="369329"/>
                  </a:lnTo>
                  <a:lnTo>
                    <a:pt x="899995" y="369329"/>
                  </a:lnTo>
                  <a:lnTo>
                    <a:pt x="0" y="0"/>
                  </a:lnTo>
                  <a:lnTo>
                    <a:pt x="0" y="369329"/>
                  </a:lnTo>
                  <a:lnTo>
                    <a:pt x="0" y="369331"/>
                  </a:lnTo>
                  <a:close/>
                </a:path>
              </a:pathLst>
            </a:custGeom>
            <a:solidFill>
              <a:srgbClr val="3DC14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969BF6EC-2405-4154-B146-D5A09BCB7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66000" y="2318134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08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475772-356A-4BF7-91E0-6385D93B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820F342-4ED5-4E12-B744-6633564BC7F3}"/>
              </a:ext>
            </a:extLst>
          </p:cNvPr>
          <p:cNvCxnSpPr>
            <a:cxnSpLocks/>
          </p:cNvCxnSpPr>
          <p:nvPr/>
        </p:nvCxnSpPr>
        <p:spPr>
          <a:xfrm>
            <a:off x="-1" y="674192"/>
            <a:ext cx="3024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412208D-8051-4452-898B-17C79CCD01A0}"/>
              </a:ext>
            </a:extLst>
          </p:cNvPr>
          <p:cNvSpPr txBox="1"/>
          <p:nvPr/>
        </p:nvSpPr>
        <p:spPr>
          <a:xfrm>
            <a:off x="995354" y="89416"/>
            <a:ext cx="211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차후 계획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1E9B91-2D1D-4017-B056-FBB15255C5A1}"/>
              </a:ext>
            </a:extLst>
          </p:cNvPr>
          <p:cNvSpPr txBox="1"/>
          <p:nvPr/>
        </p:nvSpPr>
        <p:spPr>
          <a:xfrm>
            <a:off x="1081364" y="674191"/>
            <a:ext cx="131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9BCA48-FF21-467A-98DE-4648201C7C32}"/>
              </a:ext>
            </a:extLst>
          </p:cNvPr>
          <p:cNvGrpSpPr/>
          <p:nvPr/>
        </p:nvGrpSpPr>
        <p:grpSpPr>
          <a:xfrm>
            <a:off x="180682" y="381803"/>
            <a:ext cx="720000" cy="936000"/>
            <a:chOff x="7516054" y="2148709"/>
            <a:chExt cx="720000" cy="936000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6D2528DB-2407-42F6-B683-10D457204619}"/>
                </a:ext>
              </a:extLst>
            </p:cNvPr>
            <p:cNvSpPr/>
            <p:nvPr/>
          </p:nvSpPr>
          <p:spPr>
            <a:xfrm flipV="1">
              <a:off x="7516054" y="2148709"/>
              <a:ext cx="720000" cy="936000"/>
            </a:xfrm>
            <a:custGeom>
              <a:avLst/>
              <a:gdLst>
                <a:gd name="connsiteX0" fmla="*/ 0 w 1800000"/>
                <a:gd name="connsiteY0" fmla="*/ 3902305 h 3902305"/>
                <a:gd name="connsiteX1" fmla="*/ 1800000 w 1800000"/>
                <a:gd name="connsiteY1" fmla="*/ 3902305 h 3902305"/>
                <a:gd name="connsiteX2" fmla="*/ 1800000 w 1800000"/>
                <a:gd name="connsiteY2" fmla="*/ 370908 h 3902305"/>
                <a:gd name="connsiteX3" fmla="*/ 1800000 w 1800000"/>
                <a:gd name="connsiteY3" fmla="*/ 369329 h 3902305"/>
                <a:gd name="connsiteX4" fmla="*/ 1800000 w 1800000"/>
                <a:gd name="connsiteY4" fmla="*/ 1577 h 3902305"/>
                <a:gd name="connsiteX5" fmla="*/ 903848 w 1800000"/>
                <a:gd name="connsiteY5" fmla="*/ 369329 h 3902305"/>
                <a:gd name="connsiteX6" fmla="*/ 899995 w 1800000"/>
                <a:gd name="connsiteY6" fmla="*/ 369329 h 3902305"/>
                <a:gd name="connsiteX7" fmla="*/ 0 w 1800000"/>
                <a:gd name="connsiteY7" fmla="*/ 0 h 3902305"/>
                <a:gd name="connsiteX8" fmla="*/ 0 w 1800000"/>
                <a:gd name="connsiteY8" fmla="*/ 369329 h 3902305"/>
                <a:gd name="connsiteX9" fmla="*/ 0 w 1800000"/>
                <a:gd name="connsiteY9" fmla="*/ 369331 h 390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3902305">
                  <a:moveTo>
                    <a:pt x="0" y="3902305"/>
                  </a:moveTo>
                  <a:lnTo>
                    <a:pt x="1800000" y="3902305"/>
                  </a:lnTo>
                  <a:lnTo>
                    <a:pt x="1800000" y="370908"/>
                  </a:lnTo>
                  <a:lnTo>
                    <a:pt x="1800000" y="369329"/>
                  </a:lnTo>
                  <a:lnTo>
                    <a:pt x="1800000" y="1577"/>
                  </a:lnTo>
                  <a:lnTo>
                    <a:pt x="903848" y="369329"/>
                  </a:lnTo>
                  <a:lnTo>
                    <a:pt x="899995" y="369329"/>
                  </a:lnTo>
                  <a:lnTo>
                    <a:pt x="0" y="0"/>
                  </a:lnTo>
                  <a:lnTo>
                    <a:pt x="0" y="369329"/>
                  </a:lnTo>
                  <a:lnTo>
                    <a:pt x="0" y="369331"/>
                  </a:lnTo>
                  <a:close/>
                </a:path>
              </a:pathLst>
            </a:custGeom>
            <a:solidFill>
              <a:srgbClr val="FDD91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28E48A43-DEA2-457A-8ED9-535CF2582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06054" y="2318134"/>
              <a:ext cx="540000" cy="5400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AFC37BC-FBE5-4BB0-B461-752CC5AB29BB}"/>
              </a:ext>
            </a:extLst>
          </p:cNvPr>
          <p:cNvSpPr txBox="1"/>
          <p:nvPr/>
        </p:nvSpPr>
        <p:spPr>
          <a:xfrm>
            <a:off x="8986589" y="5771575"/>
            <a:ext cx="2367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미정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9E82C4-0F8D-4669-9F6D-0753E5257A7B}"/>
              </a:ext>
            </a:extLst>
          </p:cNvPr>
          <p:cNvSpPr/>
          <p:nvPr/>
        </p:nvSpPr>
        <p:spPr>
          <a:xfrm>
            <a:off x="10336320" y="0"/>
            <a:ext cx="1193800" cy="67419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174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475772-356A-4BF7-91E0-6385D93B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15</a:t>
            </a:fld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820F342-4ED5-4E12-B744-6633564BC7F3}"/>
              </a:ext>
            </a:extLst>
          </p:cNvPr>
          <p:cNvCxnSpPr>
            <a:cxnSpLocks/>
          </p:cNvCxnSpPr>
          <p:nvPr/>
        </p:nvCxnSpPr>
        <p:spPr>
          <a:xfrm>
            <a:off x="-1" y="674192"/>
            <a:ext cx="3024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412208D-8051-4452-898B-17C79CCD01A0}"/>
              </a:ext>
            </a:extLst>
          </p:cNvPr>
          <p:cNvSpPr txBox="1"/>
          <p:nvPr/>
        </p:nvSpPr>
        <p:spPr>
          <a:xfrm>
            <a:off x="995354" y="89416"/>
            <a:ext cx="211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차후 계획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1E9B91-2D1D-4017-B056-FBB15255C5A1}"/>
              </a:ext>
            </a:extLst>
          </p:cNvPr>
          <p:cNvSpPr txBox="1"/>
          <p:nvPr/>
        </p:nvSpPr>
        <p:spPr>
          <a:xfrm>
            <a:off x="1081364" y="674191"/>
            <a:ext cx="131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 문헌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9BCA48-FF21-467A-98DE-4648201C7C32}"/>
              </a:ext>
            </a:extLst>
          </p:cNvPr>
          <p:cNvGrpSpPr/>
          <p:nvPr/>
        </p:nvGrpSpPr>
        <p:grpSpPr>
          <a:xfrm>
            <a:off x="180682" y="381803"/>
            <a:ext cx="720000" cy="936000"/>
            <a:chOff x="7516054" y="2148709"/>
            <a:chExt cx="720000" cy="936000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6D2528DB-2407-42F6-B683-10D457204619}"/>
                </a:ext>
              </a:extLst>
            </p:cNvPr>
            <p:cNvSpPr/>
            <p:nvPr/>
          </p:nvSpPr>
          <p:spPr>
            <a:xfrm flipV="1">
              <a:off x="7516054" y="2148709"/>
              <a:ext cx="720000" cy="936000"/>
            </a:xfrm>
            <a:custGeom>
              <a:avLst/>
              <a:gdLst>
                <a:gd name="connsiteX0" fmla="*/ 0 w 1800000"/>
                <a:gd name="connsiteY0" fmla="*/ 3902305 h 3902305"/>
                <a:gd name="connsiteX1" fmla="*/ 1800000 w 1800000"/>
                <a:gd name="connsiteY1" fmla="*/ 3902305 h 3902305"/>
                <a:gd name="connsiteX2" fmla="*/ 1800000 w 1800000"/>
                <a:gd name="connsiteY2" fmla="*/ 370908 h 3902305"/>
                <a:gd name="connsiteX3" fmla="*/ 1800000 w 1800000"/>
                <a:gd name="connsiteY3" fmla="*/ 369329 h 3902305"/>
                <a:gd name="connsiteX4" fmla="*/ 1800000 w 1800000"/>
                <a:gd name="connsiteY4" fmla="*/ 1577 h 3902305"/>
                <a:gd name="connsiteX5" fmla="*/ 903848 w 1800000"/>
                <a:gd name="connsiteY5" fmla="*/ 369329 h 3902305"/>
                <a:gd name="connsiteX6" fmla="*/ 899995 w 1800000"/>
                <a:gd name="connsiteY6" fmla="*/ 369329 h 3902305"/>
                <a:gd name="connsiteX7" fmla="*/ 0 w 1800000"/>
                <a:gd name="connsiteY7" fmla="*/ 0 h 3902305"/>
                <a:gd name="connsiteX8" fmla="*/ 0 w 1800000"/>
                <a:gd name="connsiteY8" fmla="*/ 369329 h 3902305"/>
                <a:gd name="connsiteX9" fmla="*/ 0 w 1800000"/>
                <a:gd name="connsiteY9" fmla="*/ 369331 h 390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3902305">
                  <a:moveTo>
                    <a:pt x="0" y="3902305"/>
                  </a:moveTo>
                  <a:lnTo>
                    <a:pt x="1800000" y="3902305"/>
                  </a:lnTo>
                  <a:lnTo>
                    <a:pt x="1800000" y="370908"/>
                  </a:lnTo>
                  <a:lnTo>
                    <a:pt x="1800000" y="369329"/>
                  </a:lnTo>
                  <a:lnTo>
                    <a:pt x="1800000" y="1577"/>
                  </a:lnTo>
                  <a:lnTo>
                    <a:pt x="903848" y="369329"/>
                  </a:lnTo>
                  <a:lnTo>
                    <a:pt x="899995" y="369329"/>
                  </a:lnTo>
                  <a:lnTo>
                    <a:pt x="0" y="0"/>
                  </a:lnTo>
                  <a:lnTo>
                    <a:pt x="0" y="369329"/>
                  </a:lnTo>
                  <a:lnTo>
                    <a:pt x="0" y="369331"/>
                  </a:lnTo>
                  <a:close/>
                </a:path>
              </a:pathLst>
            </a:custGeom>
            <a:solidFill>
              <a:srgbClr val="FDD91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28E48A43-DEA2-457A-8ED9-535CF2582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06054" y="2318134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7C025C8-41FF-459C-95BF-3F68B6EA6534}"/>
              </a:ext>
            </a:extLst>
          </p:cNvPr>
          <p:cNvGrpSpPr/>
          <p:nvPr/>
        </p:nvGrpSpPr>
        <p:grpSpPr>
          <a:xfrm>
            <a:off x="1224790" y="1317803"/>
            <a:ext cx="9742420" cy="4646858"/>
            <a:chOff x="1611380" y="1536520"/>
            <a:chExt cx="9742420" cy="46468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C10F83-C322-4E49-81C6-AD91F36424EB}"/>
                </a:ext>
              </a:extLst>
            </p:cNvPr>
            <p:cNvSpPr txBox="1"/>
            <p:nvPr/>
          </p:nvSpPr>
          <p:spPr>
            <a:xfrm>
              <a:off x="1611380" y="2629679"/>
              <a:ext cx="13132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아이콘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4683F2-7CE4-4C5E-9BC3-319FB9783615}"/>
                </a:ext>
              </a:extLst>
            </p:cNvPr>
            <p:cNvSpPr txBox="1"/>
            <p:nvPr/>
          </p:nvSpPr>
          <p:spPr>
            <a:xfrm>
              <a:off x="1611380" y="1536520"/>
              <a:ext cx="13132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로고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199C0E-199D-4BDC-93E9-BA63B90DD142}"/>
                </a:ext>
              </a:extLst>
            </p:cNvPr>
            <p:cNvSpPr txBox="1"/>
            <p:nvPr/>
          </p:nvSpPr>
          <p:spPr>
            <a:xfrm>
              <a:off x="1611380" y="3553642"/>
              <a:ext cx="151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스크린샷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E513CC-5226-4709-A347-C349D5849C86}"/>
                </a:ext>
              </a:extLst>
            </p:cNvPr>
            <p:cNvSpPr txBox="1"/>
            <p:nvPr/>
          </p:nvSpPr>
          <p:spPr>
            <a:xfrm>
              <a:off x="1837364" y="3101380"/>
              <a:ext cx="77925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- https://www.flaticon.com/ 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E00463-BCE7-47A7-9ECF-ED710352057F}"/>
                </a:ext>
              </a:extLst>
            </p:cNvPr>
            <p:cNvSpPr txBox="1"/>
            <p:nvPr/>
          </p:nvSpPr>
          <p:spPr>
            <a:xfrm>
              <a:off x="1737982" y="1994390"/>
              <a:ext cx="9615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- https://namu.wiki/w/%EB%82%98%EB%AC%B4%EC%9C%84%ED%82%A4:%EB%8C%80%EB%AC%B8 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31A557-61FC-489B-9065-31477BD24C3E}"/>
                </a:ext>
              </a:extLst>
            </p:cNvPr>
            <p:cNvSpPr txBox="1"/>
            <p:nvPr/>
          </p:nvSpPr>
          <p:spPr>
            <a:xfrm>
              <a:off x="1837364" y="3998164"/>
              <a:ext cx="77925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문명전쟁 </a:t>
              </a:r>
              <a:r>
                <a:rPr lang="ko-KR" altLang="en-US" sz="14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아르케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http://www.inven.co.kr/webzine/news/?news=75212&amp;site=arche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CD1627-C64F-453A-BF03-4CEC9832657A}"/>
                </a:ext>
              </a:extLst>
            </p:cNvPr>
            <p:cNvSpPr txBox="1"/>
            <p:nvPr/>
          </p:nvSpPr>
          <p:spPr>
            <a:xfrm>
              <a:off x="1837364" y="4305940"/>
              <a:ext cx="77925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키보드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https://www.apple.com/kr/shop/product/MQ5L2KH/A/magic-keyboard-%ED%95%9C%EA%B5%AD%EC%96%B4 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9FF721-33EB-4F3C-9C0E-A763BA67DB1A}"/>
                </a:ext>
              </a:extLst>
            </p:cNvPr>
            <p:cNvSpPr txBox="1"/>
            <p:nvPr/>
          </p:nvSpPr>
          <p:spPr>
            <a:xfrm>
              <a:off x="1837364" y="4829160"/>
              <a:ext cx="77925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포켓몬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http://blog.daum.net/kongmyoung8189/28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BD8F72-1C4E-4FAB-9AFD-9C0DF602438C}"/>
                </a:ext>
              </a:extLst>
            </p:cNvPr>
            <p:cNvSpPr txBox="1"/>
            <p:nvPr/>
          </p:nvSpPr>
          <p:spPr>
            <a:xfrm>
              <a:off x="1837364" y="5136937"/>
              <a:ext cx="84618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토탈리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14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어큐레이트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배틀 시뮬레이터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</a:p>
            <a:p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https://www.youtube.com/watch?v=OtU4WyQ5MoM</a:t>
              </a:r>
            </a:p>
            <a:p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https://www.youtube.com/watch?v=sH8q3pjI9hE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9FFCDF-2722-4234-87F0-39C7639DA0DB}"/>
                </a:ext>
              </a:extLst>
            </p:cNvPr>
            <p:cNvSpPr txBox="1"/>
            <p:nvPr/>
          </p:nvSpPr>
          <p:spPr>
            <a:xfrm>
              <a:off x="1837363" y="5875601"/>
              <a:ext cx="9050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원신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http://web.humoruniv.com/board/humor/read.html?table=thema2&amp;number=1069676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319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5475B8-D935-44A9-9C81-75725F46E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16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9712BA6-5191-4FAE-A877-C40734B943A7}"/>
              </a:ext>
            </a:extLst>
          </p:cNvPr>
          <p:cNvCxnSpPr>
            <a:cxnSpLocks/>
          </p:cNvCxnSpPr>
          <p:nvPr/>
        </p:nvCxnSpPr>
        <p:spPr>
          <a:xfrm>
            <a:off x="-1" y="674192"/>
            <a:ext cx="3024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AA4D7D-3D19-4E5C-8200-BB2EFBF783D6}"/>
              </a:ext>
            </a:extLst>
          </p:cNvPr>
          <p:cNvSpPr txBox="1"/>
          <p:nvPr/>
        </p:nvSpPr>
        <p:spPr>
          <a:xfrm>
            <a:off x="995354" y="89416"/>
            <a:ext cx="211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차후 계획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4E5B1-4381-4D28-A6E2-393B1E7E01B3}"/>
              </a:ext>
            </a:extLst>
          </p:cNvPr>
          <p:cNvSpPr txBox="1"/>
          <p:nvPr/>
        </p:nvSpPr>
        <p:spPr>
          <a:xfrm>
            <a:off x="1081364" y="674191"/>
            <a:ext cx="131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데모 시연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BAE312-9B13-4369-8572-371E330322F4}"/>
              </a:ext>
            </a:extLst>
          </p:cNvPr>
          <p:cNvGrpSpPr/>
          <p:nvPr/>
        </p:nvGrpSpPr>
        <p:grpSpPr>
          <a:xfrm>
            <a:off x="180682" y="381803"/>
            <a:ext cx="720000" cy="936000"/>
            <a:chOff x="7516054" y="2148709"/>
            <a:chExt cx="720000" cy="936000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E77EA152-758E-4F9C-8643-694A1C951A71}"/>
                </a:ext>
              </a:extLst>
            </p:cNvPr>
            <p:cNvSpPr/>
            <p:nvPr/>
          </p:nvSpPr>
          <p:spPr>
            <a:xfrm flipV="1">
              <a:off x="7516054" y="2148709"/>
              <a:ext cx="720000" cy="936000"/>
            </a:xfrm>
            <a:custGeom>
              <a:avLst/>
              <a:gdLst>
                <a:gd name="connsiteX0" fmla="*/ 0 w 1800000"/>
                <a:gd name="connsiteY0" fmla="*/ 3902305 h 3902305"/>
                <a:gd name="connsiteX1" fmla="*/ 1800000 w 1800000"/>
                <a:gd name="connsiteY1" fmla="*/ 3902305 h 3902305"/>
                <a:gd name="connsiteX2" fmla="*/ 1800000 w 1800000"/>
                <a:gd name="connsiteY2" fmla="*/ 370908 h 3902305"/>
                <a:gd name="connsiteX3" fmla="*/ 1800000 w 1800000"/>
                <a:gd name="connsiteY3" fmla="*/ 369329 h 3902305"/>
                <a:gd name="connsiteX4" fmla="*/ 1800000 w 1800000"/>
                <a:gd name="connsiteY4" fmla="*/ 1577 h 3902305"/>
                <a:gd name="connsiteX5" fmla="*/ 903848 w 1800000"/>
                <a:gd name="connsiteY5" fmla="*/ 369329 h 3902305"/>
                <a:gd name="connsiteX6" fmla="*/ 899995 w 1800000"/>
                <a:gd name="connsiteY6" fmla="*/ 369329 h 3902305"/>
                <a:gd name="connsiteX7" fmla="*/ 0 w 1800000"/>
                <a:gd name="connsiteY7" fmla="*/ 0 h 3902305"/>
                <a:gd name="connsiteX8" fmla="*/ 0 w 1800000"/>
                <a:gd name="connsiteY8" fmla="*/ 369329 h 3902305"/>
                <a:gd name="connsiteX9" fmla="*/ 0 w 1800000"/>
                <a:gd name="connsiteY9" fmla="*/ 369331 h 390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3902305">
                  <a:moveTo>
                    <a:pt x="0" y="3902305"/>
                  </a:moveTo>
                  <a:lnTo>
                    <a:pt x="1800000" y="3902305"/>
                  </a:lnTo>
                  <a:lnTo>
                    <a:pt x="1800000" y="370908"/>
                  </a:lnTo>
                  <a:lnTo>
                    <a:pt x="1800000" y="369329"/>
                  </a:lnTo>
                  <a:lnTo>
                    <a:pt x="1800000" y="1577"/>
                  </a:lnTo>
                  <a:lnTo>
                    <a:pt x="903848" y="369329"/>
                  </a:lnTo>
                  <a:lnTo>
                    <a:pt x="899995" y="369329"/>
                  </a:lnTo>
                  <a:lnTo>
                    <a:pt x="0" y="0"/>
                  </a:lnTo>
                  <a:lnTo>
                    <a:pt x="0" y="369329"/>
                  </a:lnTo>
                  <a:lnTo>
                    <a:pt x="0" y="369331"/>
                  </a:lnTo>
                  <a:close/>
                </a:path>
              </a:pathLst>
            </a:custGeom>
            <a:solidFill>
              <a:srgbClr val="FDD91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64DE8903-D154-43E8-8791-DD110F004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06054" y="2318134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56D6E1-073D-4394-8951-FF9FE12467E1}"/>
              </a:ext>
            </a:extLst>
          </p:cNvPr>
          <p:cNvSpPr txBox="1"/>
          <p:nvPr/>
        </p:nvSpPr>
        <p:spPr>
          <a:xfrm>
            <a:off x="4418362" y="2921168"/>
            <a:ext cx="3355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1139265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27BE1C-FDFC-4E9B-A52F-E8DFE111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17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F04C0F6-5182-4A0C-9F34-B8A76C3261DF}"/>
              </a:ext>
            </a:extLst>
          </p:cNvPr>
          <p:cNvGrpSpPr/>
          <p:nvPr/>
        </p:nvGrpSpPr>
        <p:grpSpPr>
          <a:xfrm>
            <a:off x="-1" y="89416"/>
            <a:ext cx="3673008" cy="1228387"/>
            <a:chOff x="-1" y="89416"/>
            <a:chExt cx="3673008" cy="1228387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CF58698-6A62-4F05-9BE0-58CE252805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DC0607F-519D-439E-BD1D-54EF8D0343E5}"/>
                </a:ext>
              </a:extLst>
            </p:cNvPr>
            <p:cNvGrpSpPr/>
            <p:nvPr/>
          </p:nvGrpSpPr>
          <p:grpSpPr>
            <a:xfrm>
              <a:off x="180682" y="381803"/>
              <a:ext cx="720000" cy="936000"/>
              <a:chOff x="3315529" y="2148709"/>
              <a:chExt cx="720000" cy="936000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ABFE0CCE-740F-46EA-9B34-7CDEF87E5491}"/>
                  </a:ext>
                </a:extLst>
              </p:cNvPr>
              <p:cNvSpPr/>
              <p:nvPr/>
            </p:nvSpPr>
            <p:spPr>
              <a:xfrm flipV="1">
                <a:off x="3315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3D91E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6" name="그래픽 15">
                <a:extLst>
                  <a:ext uri="{FF2B5EF4-FFF2-40B4-BE49-F238E27FC236}">
                    <a16:creationId xmlns:a16="http://schemas.microsoft.com/office/drawing/2014/main" id="{81ADACD6-8255-46A1-AB38-6A1E1F62A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05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A535BE-FBEF-43F4-8BD5-50F729779E84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연구 분야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D58ACF-012A-4458-8928-86184AE328B2}"/>
                </a:ext>
              </a:extLst>
            </p:cNvPr>
            <p:cNvSpPr txBox="1"/>
            <p:nvPr/>
          </p:nvSpPr>
          <p:spPr>
            <a:xfrm>
              <a:off x="1081362" y="674191"/>
              <a:ext cx="25916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중점 연구 분야</a:t>
              </a:r>
            </a:p>
          </p:txBody>
        </p:sp>
      </p:grpSp>
      <p:sp>
        <p:nvSpPr>
          <p:cNvPr id="60" name="슬라이드 번호 개체 틀 1">
            <a:extLst>
              <a:ext uri="{FF2B5EF4-FFF2-40B4-BE49-F238E27FC236}">
                <a16:creationId xmlns:a16="http://schemas.microsoft.com/office/drawing/2014/main" id="{81B595EF-7AA4-4E27-8ED9-D5DEB1FEBD9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FD5DB9-D65E-4BD5-BFD1-9816D26FC0A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0FE95D-74FD-4466-9B9D-0340124940E9}"/>
              </a:ext>
            </a:extLst>
          </p:cNvPr>
          <p:cNvSpPr txBox="1"/>
          <p:nvPr/>
        </p:nvSpPr>
        <p:spPr>
          <a:xfrm>
            <a:off x="1399324" y="1317803"/>
            <a:ext cx="1714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툰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셰이딩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A0DE8B3-7394-4E2B-8164-5410658ACF94}"/>
              </a:ext>
            </a:extLst>
          </p:cNvPr>
          <p:cNvGrpSpPr/>
          <p:nvPr/>
        </p:nvGrpSpPr>
        <p:grpSpPr>
          <a:xfrm>
            <a:off x="7287325" y="955249"/>
            <a:ext cx="3997295" cy="2631163"/>
            <a:chOff x="7287325" y="992193"/>
            <a:chExt cx="3997295" cy="263116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E6EEA7-FD48-4B9B-8C22-4B2327E2CF32}"/>
                </a:ext>
              </a:extLst>
            </p:cNvPr>
            <p:cNvSpPr txBox="1"/>
            <p:nvPr/>
          </p:nvSpPr>
          <p:spPr>
            <a:xfrm>
              <a:off x="7287325" y="3254024"/>
              <a:ext cx="3997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 내부를 단순화된 음영으로 표현</a:t>
              </a:r>
              <a:endPara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720692E-5CB1-4F72-8504-FC9DA0B47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9270" y="992193"/>
              <a:ext cx="3013406" cy="216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31C3FB3-087D-4B4E-9B77-CA81AC96F493}"/>
              </a:ext>
            </a:extLst>
          </p:cNvPr>
          <p:cNvGrpSpPr/>
          <p:nvPr/>
        </p:nvGrpSpPr>
        <p:grpSpPr>
          <a:xfrm>
            <a:off x="7686764" y="3725187"/>
            <a:ext cx="3198418" cy="2631163"/>
            <a:chOff x="2826161" y="3552645"/>
            <a:chExt cx="3198418" cy="26311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7C4544-AB3A-4F4C-B768-275D24FC4C5F}"/>
                </a:ext>
              </a:extLst>
            </p:cNvPr>
            <p:cNvSpPr txBox="1"/>
            <p:nvPr/>
          </p:nvSpPr>
          <p:spPr>
            <a:xfrm>
              <a:off x="2918667" y="5814476"/>
              <a:ext cx="30134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역광 표현 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(Rim Lighting)</a:t>
              </a:r>
              <a:endPara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7B44F4B-03CC-4021-9B54-3AED50538C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2207"/>
            <a:stretch/>
          </p:blipFill>
          <p:spPr>
            <a:xfrm>
              <a:off x="2826161" y="3552645"/>
              <a:ext cx="3198418" cy="216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16FF751-26FE-4DA0-965F-7BC748DCAE58}"/>
              </a:ext>
            </a:extLst>
          </p:cNvPr>
          <p:cNvSpPr txBox="1"/>
          <p:nvPr/>
        </p:nvSpPr>
        <p:spPr>
          <a:xfrm>
            <a:off x="1025351" y="2035249"/>
            <a:ext cx="45257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경사면의 단조로운 점진적 음영 표현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툰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셰이딩의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가장 중요한 요소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음영의 표현방식을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5-20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단계로 제한하여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만화와 같은 표현을 이끌어냄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B93F56-286B-463E-B0A9-541AE16DEF94}"/>
              </a:ext>
            </a:extLst>
          </p:cNvPr>
          <p:cNvSpPr txBox="1"/>
          <p:nvPr/>
        </p:nvSpPr>
        <p:spPr>
          <a:xfrm>
            <a:off x="995354" y="3842678"/>
            <a:ext cx="3997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형체에 따른 외곽선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단순히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40E5BD-8F55-43E2-AB41-FF37822FE19C}"/>
              </a:ext>
            </a:extLst>
          </p:cNvPr>
          <p:cNvSpPr/>
          <p:nvPr/>
        </p:nvSpPr>
        <p:spPr>
          <a:xfrm>
            <a:off x="10336320" y="0"/>
            <a:ext cx="1193800" cy="674191"/>
          </a:xfrm>
          <a:prstGeom prst="rect">
            <a:avLst/>
          </a:prstGeom>
          <a:solidFill>
            <a:srgbClr val="3DC1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보류</a:t>
            </a:r>
          </a:p>
        </p:txBody>
      </p:sp>
    </p:spTree>
    <p:extLst>
      <p:ext uri="{BB962C8B-B14F-4D97-AF65-F5344CB8AC3E}">
        <p14:creationId xmlns:p14="http://schemas.microsoft.com/office/powerpoint/2010/main" val="807954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DB9091-8971-4874-B68B-67F772F9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C6B0E5-9CED-4AE9-A257-E2AD2012E325}"/>
              </a:ext>
            </a:extLst>
          </p:cNvPr>
          <p:cNvGrpSpPr/>
          <p:nvPr/>
        </p:nvGrpSpPr>
        <p:grpSpPr>
          <a:xfrm>
            <a:off x="7346785" y="2402224"/>
            <a:ext cx="4170466" cy="2799383"/>
            <a:chOff x="6794667" y="1748353"/>
            <a:chExt cx="4575447" cy="2835017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87AD703E-8B82-4F79-8C6F-D27F1EEBB0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4667" y="1748353"/>
              <a:ext cx="4575447" cy="257445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040619-A189-44BA-9F9E-31292CE091B6}"/>
                </a:ext>
              </a:extLst>
            </p:cNvPr>
            <p:cNvSpPr txBox="1"/>
            <p:nvPr/>
          </p:nvSpPr>
          <p:spPr>
            <a:xfrm>
              <a:off x="9564209" y="4325529"/>
              <a:ext cx="1789592" cy="257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latin typeface="+mn-ea"/>
                </a:rPr>
                <a:t>게임 </a:t>
              </a:r>
              <a:r>
                <a:rPr lang="en-US" altLang="ko-KR" sz="900" dirty="0">
                  <a:latin typeface="+mn-ea"/>
                </a:rPr>
                <a:t>&lt;</a:t>
              </a:r>
              <a:r>
                <a:rPr lang="ko-KR" altLang="en-US" sz="900" dirty="0">
                  <a:latin typeface="+mn-ea"/>
                </a:rPr>
                <a:t>원신</a:t>
              </a:r>
              <a:r>
                <a:rPr lang="en-US" altLang="ko-KR" sz="900" dirty="0">
                  <a:latin typeface="+mn-ea"/>
                </a:rPr>
                <a:t>&gt; </a:t>
              </a:r>
              <a:r>
                <a:rPr lang="ko-KR" altLang="en-US" sz="900" dirty="0" err="1">
                  <a:latin typeface="+mn-ea"/>
                </a:rPr>
                <a:t>인게임</a:t>
              </a:r>
              <a:r>
                <a:rPr lang="ko-KR" altLang="en-US" sz="900" dirty="0">
                  <a:latin typeface="+mn-ea"/>
                </a:rPr>
                <a:t> 화면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BC8C75-EC11-4D6B-859D-8D91041415A2}"/>
              </a:ext>
            </a:extLst>
          </p:cNvPr>
          <p:cNvSpPr txBox="1"/>
          <p:nvPr/>
        </p:nvSpPr>
        <p:spPr>
          <a:xfrm>
            <a:off x="7952514" y="1770877"/>
            <a:ext cx="2584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 그래픽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64A71-B126-4C3B-9658-D5042D19CC8E}"/>
              </a:ext>
            </a:extLst>
          </p:cNvPr>
          <p:cNvSpPr/>
          <p:nvPr/>
        </p:nvSpPr>
        <p:spPr>
          <a:xfrm>
            <a:off x="10336320" y="0"/>
            <a:ext cx="1193800" cy="674191"/>
          </a:xfrm>
          <a:prstGeom prst="rect">
            <a:avLst/>
          </a:prstGeom>
          <a:solidFill>
            <a:srgbClr val="3DC1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보류</a:t>
            </a:r>
          </a:p>
        </p:txBody>
      </p:sp>
    </p:spTree>
    <p:extLst>
      <p:ext uri="{BB962C8B-B14F-4D97-AF65-F5344CB8AC3E}">
        <p14:creationId xmlns:p14="http://schemas.microsoft.com/office/powerpoint/2010/main" val="2051079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444492-06FC-4562-8C72-8F544FCCE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F14B67-E764-428B-A94F-18918C4A2D9B}"/>
              </a:ext>
            </a:extLst>
          </p:cNvPr>
          <p:cNvSpPr/>
          <p:nvPr/>
        </p:nvSpPr>
        <p:spPr>
          <a:xfrm>
            <a:off x="4695825" y="0"/>
            <a:ext cx="2800350" cy="695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점수판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0A8BE0-3F32-48D9-987B-762F4E8644A5}"/>
              </a:ext>
            </a:extLst>
          </p:cNvPr>
          <p:cNvSpPr/>
          <p:nvPr/>
        </p:nvSpPr>
        <p:spPr>
          <a:xfrm>
            <a:off x="0" y="-4763"/>
            <a:ext cx="2800350" cy="1400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체력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A6C1BE-99FB-4737-8B63-E862F5FE1160}"/>
              </a:ext>
            </a:extLst>
          </p:cNvPr>
          <p:cNvSpPr/>
          <p:nvPr/>
        </p:nvSpPr>
        <p:spPr>
          <a:xfrm>
            <a:off x="9391650" y="4241801"/>
            <a:ext cx="2800350" cy="2136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미니맵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375D91A-FFF4-463B-A439-83449AA0FA6D}"/>
              </a:ext>
            </a:extLst>
          </p:cNvPr>
          <p:cNvSpPr/>
          <p:nvPr/>
        </p:nvSpPr>
        <p:spPr>
          <a:xfrm>
            <a:off x="5014912" y="4899026"/>
            <a:ext cx="2162175" cy="1479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플레이어 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F15234-6D60-4376-9C31-9D01EF4F3066}"/>
              </a:ext>
            </a:extLst>
          </p:cNvPr>
          <p:cNvSpPr/>
          <p:nvPr/>
        </p:nvSpPr>
        <p:spPr>
          <a:xfrm>
            <a:off x="0" y="4876800"/>
            <a:ext cx="2800349" cy="1479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7E8B85-19D9-4767-AF75-64850572C36A}"/>
              </a:ext>
            </a:extLst>
          </p:cNvPr>
          <p:cNvSpPr/>
          <p:nvPr/>
        </p:nvSpPr>
        <p:spPr>
          <a:xfrm>
            <a:off x="10336320" y="0"/>
            <a:ext cx="1193800" cy="674191"/>
          </a:xfrm>
          <a:prstGeom prst="rect">
            <a:avLst/>
          </a:prstGeom>
          <a:solidFill>
            <a:srgbClr val="3DC1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보류</a:t>
            </a:r>
          </a:p>
        </p:txBody>
      </p:sp>
    </p:spTree>
    <p:extLst>
      <p:ext uri="{BB962C8B-B14F-4D97-AF65-F5344CB8AC3E}">
        <p14:creationId xmlns:p14="http://schemas.microsoft.com/office/powerpoint/2010/main" val="1898823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EF8AAA-2441-4837-B3EF-63DE0816D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5573" y="533228"/>
            <a:ext cx="13800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EC88032-842D-4568-86BA-8F140D60FA61}"/>
              </a:ext>
            </a:extLst>
          </p:cNvPr>
          <p:cNvGrpSpPr/>
          <p:nvPr/>
        </p:nvGrpSpPr>
        <p:grpSpPr>
          <a:xfrm>
            <a:off x="2357233" y="613631"/>
            <a:ext cx="3600000" cy="936000"/>
            <a:chOff x="1707932" y="812674"/>
            <a:chExt cx="3600000" cy="93600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917B71C-FA2A-40D1-89CE-CF6190B28A79}"/>
                </a:ext>
              </a:extLst>
            </p:cNvPr>
            <p:cNvGrpSpPr/>
            <p:nvPr/>
          </p:nvGrpSpPr>
          <p:grpSpPr>
            <a:xfrm>
              <a:off x="1707932" y="812674"/>
              <a:ext cx="3600000" cy="936000"/>
              <a:chOff x="1708339" y="799826"/>
              <a:chExt cx="3600000" cy="936000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4FDBE09-D3A4-4FB5-9684-73B262FAE1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8339" y="938092"/>
                <a:ext cx="360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BB88A2F-B5F9-439D-91EE-95B5D3C68871}"/>
                  </a:ext>
                </a:extLst>
              </p:cNvPr>
              <p:cNvGrpSpPr/>
              <p:nvPr/>
            </p:nvGrpSpPr>
            <p:grpSpPr>
              <a:xfrm>
                <a:off x="1903635" y="799826"/>
                <a:ext cx="720000" cy="936000"/>
                <a:chOff x="1903635" y="723441"/>
                <a:chExt cx="720000" cy="936000"/>
              </a:xfrm>
            </p:grpSpPr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2598A874-DDB2-46DA-9C2C-6C6C3FBC4A76}"/>
                    </a:ext>
                  </a:extLst>
                </p:cNvPr>
                <p:cNvSpPr/>
                <p:nvPr/>
              </p:nvSpPr>
              <p:spPr>
                <a:xfrm flipV="1">
                  <a:off x="1903635" y="723441"/>
                  <a:ext cx="720000" cy="936000"/>
                </a:xfrm>
                <a:custGeom>
                  <a:avLst/>
                  <a:gdLst>
                    <a:gd name="connsiteX0" fmla="*/ 0 w 1800000"/>
                    <a:gd name="connsiteY0" fmla="*/ 3902305 h 3902305"/>
                    <a:gd name="connsiteX1" fmla="*/ 1800000 w 1800000"/>
                    <a:gd name="connsiteY1" fmla="*/ 3902305 h 3902305"/>
                    <a:gd name="connsiteX2" fmla="*/ 1800000 w 1800000"/>
                    <a:gd name="connsiteY2" fmla="*/ 370908 h 3902305"/>
                    <a:gd name="connsiteX3" fmla="*/ 1800000 w 1800000"/>
                    <a:gd name="connsiteY3" fmla="*/ 369329 h 3902305"/>
                    <a:gd name="connsiteX4" fmla="*/ 1800000 w 1800000"/>
                    <a:gd name="connsiteY4" fmla="*/ 1577 h 3902305"/>
                    <a:gd name="connsiteX5" fmla="*/ 903848 w 1800000"/>
                    <a:gd name="connsiteY5" fmla="*/ 369329 h 3902305"/>
                    <a:gd name="connsiteX6" fmla="*/ 899995 w 1800000"/>
                    <a:gd name="connsiteY6" fmla="*/ 369329 h 3902305"/>
                    <a:gd name="connsiteX7" fmla="*/ 0 w 1800000"/>
                    <a:gd name="connsiteY7" fmla="*/ 0 h 3902305"/>
                    <a:gd name="connsiteX8" fmla="*/ 0 w 1800000"/>
                    <a:gd name="connsiteY8" fmla="*/ 369329 h 3902305"/>
                    <a:gd name="connsiteX9" fmla="*/ 0 w 1800000"/>
                    <a:gd name="connsiteY9" fmla="*/ 369331 h 3902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000" h="3902305">
                      <a:moveTo>
                        <a:pt x="0" y="3902305"/>
                      </a:moveTo>
                      <a:lnTo>
                        <a:pt x="1800000" y="3902305"/>
                      </a:lnTo>
                      <a:lnTo>
                        <a:pt x="1800000" y="370908"/>
                      </a:lnTo>
                      <a:lnTo>
                        <a:pt x="1800000" y="369329"/>
                      </a:lnTo>
                      <a:lnTo>
                        <a:pt x="1800000" y="1577"/>
                      </a:lnTo>
                      <a:lnTo>
                        <a:pt x="903848" y="369329"/>
                      </a:lnTo>
                      <a:lnTo>
                        <a:pt x="899995" y="369329"/>
                      </a:lnTo>
                      <a:lnTo>
                        <a:pt x="0" y="0"/>
                      </a:lnTo>
                      <a:lnTo>
                        <a:pt x="0" y="369329"/>
                      </a:lnTo>
                      <a:lnTo>
                        <a:pt x="0" y="369331"/>
                      </a:lnTo>
                      <a:close/>
                    </a:path>
                  </a:pathLst>
                </a:custGeom>
                <a:solidFill>
                  <a:srgbClr val="D501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" name="그래픽 8">
                  <a:extLst>
                    <a:ext uri="{FF2B5EF4-FFF2-40B4-BE49-F238E27FC236}">
                      <a16:creationId xmlns:a16="http://schemas.microsoft.com/office/drawing/2014/main" id="{29178AA6-3DEE-43D1-98D2-4AA53320B3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93635" y="889685"/>
                  <a:ext cx="540000" cy="540000"/>
                </a:xfrm>
                <a:prstGeom prst="rect">
                  <a:avLst/>
                </a:prstGeom>
              </p:spPr>
            </p:pic>
          </p:grpSp>
        </p:grpSp>
        <p:sp>
          <p:nvSpPr>
            <p:cNvPr id="4" name="TextBox 3"/>
            <p:cNvSpPr txBox="1"/>
            <p:nvPr/>
          </p:nvSpPr>
          <p:spPr>
            <a:xfrm>
              <a:off x="2755098" y="1033593"/>
              <a:ext cx="23590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2ADA6B-EA8D-4193-840A-5ACE9844F802}"/>
              </a:ext>
            </a:extLst>
          </p:cNvPr>
          <p:cNvGrpSpPr/>
          <p:nvPr/>
        </p:nvGrpSpPr>
        <p:grpSpPr>
          <a:xfrm>
            <a:off x="2353451" y="2003931"/>
            <a:ext cx="3600000" cy="936000"/>
            <a:chOff x="6572198" y="812674"/>
            <a:chExt cx="3600000" cy="936000"/>
          </a:xfrm>
        </p:grpSpPr>
        <p:sp>
          <p:nvSpPr>
            <p:cNvPr id="5" name="TextBox 4"/>
            <p:cNvSpPr txBox="1"/>
            <p:nvPr/>
          </p:nvSpPr>
          <p:spPr>
            <a:xfrm>
              <a:off x="7628477" y="1036273"/>
              <a:ext cx="22891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</a:t>
              </a:r>
              <a:r>
                <a:rPr lang="ko-KR" altLang="en-US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연구 분야</a:t>
              </a: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A1A7D02-6AFD-4DEA-9887-1C4D0ECA90EE}"/>
                </a:ext>
              </a:extLst>
            </p:cNvPr>
            <p:cNvGrpSpPr/>
            <p:nvPr/>
          </p:nvGrpSpPr>
          <p:grpSpPr>
            <a:xfrm>
              <a:off x="6572198" y="812674"/>
              <a:ext cx="3600000" cy="936000"/>
              <a:chOff x="5918089" y="1788461"/>
              <a:chExt cx="3600000" cy="936000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46BE37C4-3D05-4396-82D9-E81D8F31DF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8089" y="1926727"/>
                <a:ext cx="360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9846A2A5-C11F-466D-BB5A-4138387743C5}"/>
                  </a:ext>
                </a:extLst>
              </p:cNvPr>
              <p:cNvSpPr/>
              <p:nvPr/>
            </p:nvSpPr>
            <p:spPr>
              <a:xfrm flipV="1">
                <a:off x="6113385" y="1788461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3D91E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1" name="그래픽 10">
                <a:extLst>
                  <a:ext uri="{FF2B5EF4-FFF2-40B4-BE49-F238E27FC236}">
                    <a16:creationId xmlns:a16="http://schemas.microsoft.com/office/drawing/2014/main" id="{632ACE5F-17DE-45AA-B6A3-B3BFF1351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03385" y="1905348"/>
                <a:ext cx="540000" cy="540000"/>
              </a:xfrm>
              <a:prstGeom prst="rect">
                <a:avLst/>
              </a:prstGeom>
            </p:spPr>
          </p:pic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FA6D7E8-C43E-44BA-B6CF-4098A57BA259}"/>
              </a:ext>
            </a:extLst>
          </p:cNvPr>
          <p:cNvGrpSpPr/>
          <p:nvPr/>
        </p:nvGrpSpPr>
        <p:grpSpPr>
          <a:xfrm>
            <a:off x="2357233" y="3394231"/>
            <a:ext cx="3600000" cy="936000"/>
            <a:chOff x="1707932" y="3208081"/>
            <a:chExt cx="3600000" cy="936000"/>
          </a:xfrm>
        </p:grpSpPr>
        <p:sp>
          <p:nvSpPr>
            <p:cNvPr id="6" name="TextBox 5"/>
            <p:cNvSpPr txBox="1"/>
            <p:nvPr/>
          </p:nvSpPr>
          <p:spPr>
            <a:xfrm>
              <a:off x="2761260" y="3431681"/>
              <a:ext cx="19706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3. </a:t>
              </a:r>
              <a:r>
                <a:rPr lang="ko-KR" altLang="en-US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팀 소개</a:t>
              </a: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2CA43A9-7C82-4B43-85C3-DA7994034E5F}"/>
                </a:ext>
              </a:extLst>
            </p:cNvPr>
            <p:cNvGrpSpPr/>
            <p:nvPr/>
          </p:nvGrpSpPr>
          <p:grpSpPr>
            <a:xfrm>
              <a:off x="1707932" y="3208081"/>
              <a:ext cx="3600000" cy="936000"/>
              <a:chOff x="148530" y="4399318"/>
              <a:chExt cx="3600000" cy="93600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132473E-FD27-4EB4-A967-D2B7B6C14C93}"/>
                  </a:ext>
                </a:extLst>
              </p:cNvPr>
              <p:cNvGrpSpPr/>
              <p:nvPr/>
            </p:nvGrpSpPr>
            <p:grpSpPr>
              <a:xfrm>
                <a:off x="148530" y="4399318"/>
                <a:ext cx="3600000" cy="936000"/>
                <a:chOff x="6070489" y="1940861"/>
                <a:chExt cx="3600000" cy="936000"/>
              </a:xfrm>
            </p:grpSpPr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45D5671E-A867-4E42-91A2-F174974BBA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70489" y="2079127"/>
                  <a:ext cx="36000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555A811C-C08E-4712-AFE4-4DC64ED8A7E5}"/>
                    </a:ext>
                  </a:extLst>
                </p:cNvPr>
                <p:cNvSpPr/>
                <p:nvPr/>
              </p:nvSpPr>
              <p:spPr>
                <a:xfrm flipV="1">
                  <a:off x="6265785" y="1940861"/>
                  <a:ext cx="720000" cy="936000"/>
                </a:xfrm>
                <a:custGeom>
                  <a:avLst/>
                  <a:gdLst>
                    <a:gd name="connsiteX0" fmla="*/ 0 w 1800000"/>
                    <a:gd name="connsiteY0" fmla="*/ 3902305 h 3902305"/>
                    <a:gd name="connsiteX1" fmla="*/ 1800000 w 1800000"/>
                    <a:gd name="connsiteY1" fmla="*/ 3902305 h 3902305"/>
                    <a:gd name="connsiteX2" fmla="*/ 1800000 w 1800000"/>
                    <a:gd name="connsiteY2" fmla="*/ 370908 h 3902305"/>
                    <a:gd name="connsiteX3" fmla="*/ 1800000 w 1800000"/>
                    <a:gd name="connsiteY3" fmla="*/ 369329 h 3902305"/>
                    <a:gd name="connsiteX4" fmla="*/ 1800000 w 1800000"/>
                    <a:gd name="connsiteY4" fmla="*/ 1577 h 3902305"/>
                    <a:gd name="connsiteX5" fmla="*/ 903848 w 1800000"/>
                    <a:gd name="connsiteY5" fmla="*/ 369329 h 3902305"/>
                    <a:gd name="connsiteX6" fmla="*/ 899995 w 1800000"/>
                    <a:gd name="connsiteY6" fmla="*/ 369329 h 3902305"/>
                    <a:gd name="connsiteX7" fmla="*/ 0 w 1800000"/>
                    <a:gd name="connsiteY7" fmla="*/ 0 h 3902305"/>
                    <a:gd name="connsiteX8" fmla="*/ 0 w 1800000"/>
                    <a:gd name="connsiteY8" fmla="*/ 369329 h 3902305"/>
                    <a:gd name="connsiteX9" fmla="*/ 0 w 1800000"/>
                    <a:gd name="connsiteY9" fmla="*/ 369331 h 3902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000" h="3902305">
                      <a:moveTo>
                        <a:pt x="0" y="3902305"/>
                      </a:moveTo>
                      <a:lnTo>
                        <a:pt x="1800000" y="3902305"/>
                      </a:lnTo>
                      <a:lnTo>
                        <a:pt x="1800000" y="370908"/>
                      </a:lnTo>
                      <a:lnTo>
                        <a:pt x="1800000" y="369329"/>
                      </a:lnTo>
                      <a:lnTo>
                        <a:pt x="1800000" y="1577"/>
                      </a:lnTo>
                      <a:lnTo>
                        <a:pt x="903848" y="369329"/>
                      </a:lnTo>
                      <a:lnTo>
                        <a:pt x="899995" y="369329"/>
                      </a:lnTo>
                      <a:lnTo>
                        <a:pt x="0" y="0"/>
                      </a:lnTo>
                      <a:lnTo>
                        <a:pt x="0" y="369329"/>
                      </a:lnTo>
                      <a:lnTo>
                        <a:pt x="0" y="369331"/>
                      </a:lnTo>
                      <a:close/>
                    </a:path>
                  </a:pathLst>
                </a:custGeom>
                <a:solidFill>
                  <a:srgbClr val="3DC147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13" name="그래픽 12">
                <a:extLst>
                  <a:ext uri="{FF2B5EF4-FFF2-40B4-BE49-F238E27FC236}">
                    <a16:creationId xmlns:a16="http://schemas.microsoft.com/office/drawing/2014/main" id="{18165CA7-B49A-425C-9029-B583526B15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3826" y="4537584"/>
                <a:ext cx="540000" cy="540000"/>
              </a:xfrm>
              <a:prstGeom prst="rect">
                <a:avLst/>
              </a:prstGeom>
            </p:spPr>
          </p:pic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4E1E0A-6494-4FF2-803E-6AD76684600E}"/>
              </a:ext>
            </a:extLst>
          </p:cNvPr>
          <p:cNvGrpSpPr/>
          <p:nvPr/>
        </p:nvGrpSpPr>
        <p:grpSpPr>
          <a:xfrm>
            <a:off x="2357233" y="4784531"/>
            <a:ext cx="3600000" cy="936000"/>
            <a:chOff x="6572198" y="4173327"/>
            <a:chExt cx="3600000" cy="936000"/>
          </a:xfrm>
        </p:grpSpPr>
        <p:sp>
          <p:nvSpPr>
            <p:cNvPr id="7" name="TextBox 6"/>
            <p:cNvSpPr txBox="1"/>
            <p:nvPr/>
          </p:nvSpPr>
          <p:spPr>
            <a:xfrm>
              <a:off x="7625525" y="4396926"/>
              <a:ext cx="22882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4. </a:t>
              </a:r>
              <a:r>
                <a:rPr lang="ko-KR" altLang="en-US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차후 계획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6C00273-D55B-489C-8D44-6450B60109BF}"/>
                </a:ext>
              </a:extLst>
            </p:cNvPr>
            <p:cNvGrpSpPr/>
            <p:nvPr/>
          </p:nvGrpSpPr>
          <p:grpSpPr>
            <a:xfrm>
              <a:off x="6572198" y="4173327"/>
              <a:ext cx="3600000" cy="936000"/>
              <a:chOff x="4417757" y="5489777"/>
              <a:chExt cx="3600000" cy="936000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83D3B386-D7F5-4147-8A6F-7B9A3C54BFB6}"/>
                  </a:ext>
                </a:extLst>
              </p:cNvPr>
              <p:cNvGrpSpPr/>
              <p:nvPr/>
            </p:nvGrpSpPr>
            <p:grpSpPr>
              <a:xfrm>
                <a:off x="4417757" y="5489777"/>
                <a:ext cx="3600000" cy="936000"/>
                <a:chOff x="6070489" y="1940861"/>
                <a:chExt cx="3600000" cy="936000"/>
              </a:xfrm>
            </p:grpSpPr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11EBE2DD-78C0-4276-8009-F59AE90DE3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70489" y="2079127"/>
                  <a:ext cx="36000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60965CC6-B6D7-4CED-87CE-D82D1599F17C}"/>
                    </a:ext>
                  </a:extLst>
                </p:cNvPr>
                <p:cNvSpPr/>
                <p:nvPr/>
              </p:nvSpPr>
              <p:spPr>
                <a:xfrm flipV="1">
                  <a:off x="6265785" y="1940861"/>
                  <a:ext cx="720000" cy="936000"/>
                </a:xfrm>
                <a:custGeom>
                  <a:avLst/>
                  <a:gdLst>
                    <a:gd name="connsiteX0" fmla="*/ 0 w 1800000"/>
                    <a:gd name="connsiteY0" fmla="*/ 3902305 h 3902305"/>
                    <a:gd name="connsiteX1" fmla="*/ 1800000 w 1800000"/>
                    <a:gd name="connsiteY1" fmla="*/ 3902305 h 3902305"/>
                    <a:gd name="connsiteX2" fmla="*/ 1800000 w 1800000"/>
                    <a:gd name="connsiteY2" fmla="*/ 370908 h 3902305"/>
                    <a:gd name="connsiteX3" fmla="*/ 1800000 w 1800000"/>
                    <a:gd name="connsiteY3" fmla="*/ 369329 h 3902305"/>
                    <a:gd name="connsiteX4" fmla="*/ 1800000 w 1800000"/>
                    <a:gd name="connsiteY4" fmla="*/ 1577 h 3902305"/>
                    <a:gd name="connsiteX5" fmla="*/ 903848 w 1800000"/>
                    <a:gd name="connsiteY5" fmla="*/ 369329 h 3902305"/>
                    <a:gd name="connsiteX6" fmla="*/ 899995 w 1800000"/>
                    <a:gd name="connsiteY6" fmla="*/ 369329 h 3902305"/>
                    <a:gd name="connsiteX7" fmla="*/ 0 w 1800000"/>
                    <a:gd name="connsiteY7" fmla="*/ 0 h 3902305"/>
                    <a:gd name="connsiteX8" fmla="*/ 0 w 1800000"/>
                    <a:gd name="connsiteY8" fmla="*/ 369329 h 3902305"/>
                    <a:gd name="connsiteX9" fmla="*/ 0 w 1800000"/>
                    <a:gd name="connsiteY9" fmla="*/ 369331 h 3902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000" h="3902305">
                      <a:moveTo>
                        <a:pt x="0" y="3902305"/>
                      </a:moveTo>
                      <a:lnTo>
                        <a:pt x="1800000" y="3902305"/>
                      </a:lnTo>
                      <a:lnTo>
                        <a:pt x="1800000" y="370908"/>
                      </a:lnTo>
                      <a:lnTo>
                        <a:pt x="1800000" y="369329"/>
                      </a:lnTo>
                      <a:lnTo>
                        <a:pt x="1800000" y="1577"/>
                      </a:lnTo>
                      <a:lnTo>
                        <a:pt x="903848" y="369329"/>
                      </a:lnTo>
                      <a:lnTo>
                        <a:pt x="899995" y="369329"/>
                      </a:lnTo>
                      <a:lnTo>
                        <a:pt x="0" y="0"/>
                      </a:lnTo>
                      <a:lnTo>
                        <a:pt x="0" y="369329"/>
                      </a:lnTo>
                      <a:lnTo>
                        <a:pt x="0" y="369331"/>
                      </a:lnTo>
                      <a:close/>
                    </a:path>
                  </a:pathLst>
                </a:custGeom>
                <a:solidFill>
                  <a:srgbClr val="FDD91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15" name="그래픽 14">
                <a:extLst>
                  <a:ext uri="{FF2B5EF4-FFF2-40B4-BE49-F238E27FC236}">
                    <a16:creationId xmlns:a16="http://schemas.microsoft.com/office/drawing/2014/main" id="{3684BA98-53F4-47E6-ABEB-E0141E6DCD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703053" y="5687777"/>
                <a:ext cx="540000" cy="540000"/>
              </a:xfrm>
              <a:prstGeom prst="rect">
                <a:avLst/>
              </a:prstGeom>
            </p:spPr>
          </p:pic>
        </p:grp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A170F6C-9689-4F20-A9AD-ED8EB37FC604}"/>
              </a:ext>
            </a:extLst>
          </p:cNvPr>
          <p:cNvSpPr/>
          <p:nvPr/>
        </p:nvSpPr>
        <p:spPr>
          <a:xfrm>
            <a:off x="8429625" y="0"/>
            <a:ext cx="3100495" cy="67419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크기</a:t>
            </a:r>
            <a:r>
              <a:rPr lang="en-US" altLang="ko-KR" dirty="0"/>
              <a:t>,</a:t>
            </a:r>
            <a:r>
              <a:rPr lang="ko-KR" altLang="en-US" dirty="0"/>
              <a:t> 재배치</a:t>
            </a:r>
          </a:p>
        </p:txBody>
      </p:sp>
    </p:spTree>
    <p:extLst>
      <p:ext uri="{BB962C8B-B14F-4D97-AF65-F5344CB8AC3E}">
        <p14:creationId xmlns:p14="http://schemas.microsoft.com/office/powerpoint/2010/main" val="2209356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9A9A9-A7F8-4A51-9DA0-D7B8ED94970A}"/>
              </a:ext>
            </a:extLst>
          </p:cNvPr>
          <p:cNvGrpSpPr/>
          <p:nvPr/>
        </p:nvGrpSpPr>
        <p:grpSpPr>
          <a:xfrm>
            <a:off x="-1" y="89416"/>
            <a:ext cx="3109426" cy="1228388"/>
            <a:chOff x="-1" y="89416"/>
            <a:chExt cx="3109426" cy="122838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E29320D-67EC-4823-A35C-D300DC0604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1BF662-FC58-4742-BE7B-B1EE88C3B43C}"/>
                </a:ext>
              </a:extLst>
            </p:cNvPr>
            <p:cNvGrpSpPr/>
            <p:nvPr/>
          </p:nvGrpSpPr>
          <p:grpSpPr>
            <a:xfrm>
              <a:off x="180682" y="381804"/>
              <a:ext cx="720000" cy="936000"/>
              <a:chOff x="1410529" y="2148709"/>
              <a:chExt cx="720000" cy="936000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FCB689-DBD9-4B06-87D5-2696E00B123F}"/>
                  </a:ext>
                </a:extLst>
              </p:cNvPr>
              <p:cNvSpPr/>
              <p:nvPr/>
            </p:nvSpPr>
            <p:spPr>
              <a:xfrm flipV="1">
                <a:off x="1410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D501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0A8951EC-3373-4891-A370-ABAE6E33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0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2B62-49C7-4298-94DA-74FDB44F8366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73B8C6-79C4-4163-8CEC-336A5276103E}"/>
                </a:ext>
              </a:extLst>
            </p:cNvPr>
            <p:cNvSpPr txBox="1"/>
            <p:nvPr/>
          </p:nvSpPr>
          <p:spPr>
            <a:xfrm>
              <a:off x="1081364" y="674191"/>
              <a:ext cx="1313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연구 목적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89C2F21-4D30-4353-A326-224C5C5DE084}"/>
              </a:ext>
            </a:extLst>
          </p:cNvPr>
          <p:cNvGrpSpPr/>
          <p:nvPr/>
        </p:nvGrpSpPr>
        <p:grpSpPr>
          <a:xfrm>
            <a:off x="2146066" y="1994102"/>
            <a:ext cx="7899869" cy="2869797"/>
            <a:chOff x="2146065" y="2174832"/>
            <a:chExt cx="7899869" cy="28697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093613-4E68-4595-9D86-FE9B3BBD0F99}"/>
                </a:ext>
              </a:extLst>
            </p:cNvPr>
            <p:cNvSpPr txBox="1"/>
            <p:nvPr/>
          </p:nvSpPr>
          <p:spPr>
            <a:xfrm>
              <a:off x="2146065" y="2174832"/>
              <a:ext cx="78998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DIRECT X 12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 개발하는 </a:t>
              </a:r>
              <a:r>
                <a:rPr lang="en-US" altLang="ko-KR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3D </a:t>
              </a:r>
              <a:r>
                <a:rPr lang="ko-KR" altLang="en-US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멀티플레이 </a:t>
              </a:r>
              <a:r>
                <a:rPr lang="en-US" altLang="ko-KR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PVP</a:t>
              </a:r>
              <a:endPara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3F723F-87EF-4817-9931-070A62B6145E}"/>
                </a:ext>
              </a:extLst>
            </p:cNvPr>
            <p:cNvSpPr txBox="1"/>
            <p:nvPr/>
          </p:nvSpPr>
          <p:spPr>
            <a:xfrm>
              <a:off x="2146065" y="3317343"/>
              <a:ext cx="74108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IOCP </a:t>
              </a:r>
              <a:r>
                <a:rPr lang="ko-KR" altLang="en-US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소켓 입출력 모델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을</a:t>
              </a:r>
              <a:r>
                <a:rPr lang="ko-KR" altLang="en-US" sz="24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활용한</a:t>
              </a:r>
              <a:r>
                <a:rPr lang="ko-KR" altLang="en-US" sz="24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서버</a:t>
              </a:r>
              <a:r>
                <a:rPr lang="ko-KR" altLang="en-US" sz="24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구현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54AB6F-A0F6-45C6-BCCE-E5CFC0141E7C}"/>
                </a:ext>
              </a:extLst>
            </p:cNvPr>
            <p:cNvSpPr txBox="1"/>
            <p:nvPr/>
          </p:nvSpPr>
          <p:spPr>
            <a:xfrm>
              <a:off x="2146065" y="4459854"/>
              <a:ext cx="67788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만화와 같은 느낌을 주는 </a:t>
              </a:r>
              <a:r>
                <a:rPr lang="ko-KR" altLang="en-US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툰 </a:t>
              </a:r>
              <a:r>
                <a:rPr lang="ko-KR" altLang="en-US" sz="3200" dirty="0" err="1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셰이딩</a:t>
              </a:r>
              <a:r>
                <a:rPr lang="ko-KR" altLang="en-US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568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9A9A9-A7F8-4A51-9DA0-D7B8ED94970A}"/>
              </a:ext>
            </a:extLst>
          </p:cNvPr>
          <p:cNvGrpSpPr/>
          <p:nvPr/>
        </p:nvGrpSpPr>
        <p:grpSpPr>
          <a:xfrm>
            <a:off x="-1" y="89416"/>
            <a:ext cx="3195435" cy="1228388"/>
            <a:chOff x="-1" y="89416"/>
            <a:chExt cx="3195435" cy="122838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E29320D-67EC-4823-A35C-D300DC0604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1BF662-FC58-4742-BE7B-B1EE88C3B43C}"/>
                </a:ext>
              </a:extLst>
            </p:cNvPr>
            <p:cNvGrpSpPr/>
            <p:nvPr/>
          </p:nvGrpSpPr>
          <p:grpSpPr>
            <a:xfrm>
              <a:off x="180682" y="381804"/>
              <a:ext cx="720000" cy="936000"/>
              <a:chOff x="1410529" y="2148709"/>
              <a:chExt cx="720000" cy="936000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FCB689-DBD9-4B06-87D5-2696E00B123F}"/>
                  </a:ext>
                </a:extLst>
              </p:cNvPr>
              <p:cNvSpPr/>
              <p:nvPr/>
            </p:nvSpPr>
            <p:spPr>
              <a:xfrm flipV="1">
                <a:off x="1410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D501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0A8951EC-3373-4891-A370-ABAE6E33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0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2B62-49C7-4298-94DA-74FDB44F8366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73B8C6-79C4-4163-8CEC-336A5276103E}"/>
                </a:ext>
              </a:extLst>
            </p:cNvPr>
            <p:cNvSpPr txBox="1"/>
            <p:nvPr/>
          </p:nvSpPr>
          <p:spPr>
            <a:xfrm>
              <a:off x="1081363" y="674191"/>
              <a:ext cx="211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타 게임과의 차별성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560C12F-D328-4453-97C8-A57A84511C92}"/>
              </a:ext>
            </a:extLst>
          </p:cNvPr>
          <p:cNvSpPr txBox="1"/>
          <p:nvPr/>
        </p:nvSpPr>
        <p:spPr>
          <a:xfrm>
            <a:off x="1904607" y="2020347"/>
            <a:ext cx="7747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각기 다른 클래스 분대로 구성된 팀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2CF50E-6A66-4E43-991E-AE11C32A29CF}"/>
              </a:ext>
            </a:extLst>
          </p:cNvPr>
          <p:cNvSpPr txBox="1"/>
          <p:nvPr/>
        </p:nvSpPr>
        <p:spPr>
          <a:xfrm>
            <a:off x="1904607" y="2910872"/>
            <a:ext cx="8532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분대에는 분대의 리더인 분대장이 존재하며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추가적인 능력을 부여 받는다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590B07-9B03-4DCE-978F-0260087C424E}"/>
              </a:ext>
            </a:extLst>
          </p:cNvPr>
          <p:cNvSpPr txBox="1"/>
          <p:nvPr/>
        </p:nvSpPr>
        <p:spPr>
          <a:xfrm>
            <a:off x="1904607" y="4691922"/>
            <a:ext cx="8532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카툰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렌더링을 기반으로 한 이펙트와 그래픽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921B58-D091-4725-B716-95F0AECE4783}"/>
              </a:ext>
            </a:extLst>
          </p:cNvPr>
          <p:cNvSpPr txBox="1"/>
          <p:nvPr/>
        </p:nvSpPr>
        <p:spPr>
          <a:xfrm>
            <a:off x="1904607" y="3801397"/>
            <a:ext cx="8532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분대장을 중심으로 한 전술전략을 짤 수 있다 </a:t>
            </a:r>
          </a:p>
        </p:txBody>
      </p:sp>
    </p:spTree>
    <p:extLst>
      <p:ext uri="{BB962C8B-B14F-4D97-AF65-F5344CB8AC3E}">
        <p14:creationId xmlns:p14="http://schemas.microsoft.com/office/powerpoint/2010/main" val="2827602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9A9A9-A7F8-4A51-9DA0-D7B8ED94970A}"/>
              </a:ext>
            </a:extLst>
          </p:cNvPr>
          <p:cNvGrpSpPr/>
          <p:nvPr/>
        </p:nvGrpSpPr>
        <p:grpSpPr>
          <a:xfrm>
            <a:off x="-1" y="89416"/>
            <a:ext cx="3109426" cy="1228388"/>
            <a:chOff x="-1" y="89416"/>
            <a:chExt cx="3109426" cy="122838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E29320D-67EC-4823-A35C-D300DC0604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1BF662-FC58-4742-BE7B-B1EE88C3B43C}"/>
                </a:ext>
              </a:extLst>
            </p:cNvPr>
            <p:cNvGrpSpPr/>
            <p:nvPr/>
          </p:nvGrpSpPr>
          <p:grpSpPr>
            <a:xfrm>
              <a:off x="180682" y="381804"/>
              <a:ext cx="720000" cy="936000"/>
              <a:chOff x="1410529" y="2148709"/>
              <a:chExt cx="720000" cy="936000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FCB689-DBD9-4B06-87D5-2696E00B123F}"/>
                  </a:ext>
                </a:extLst>
              </p:cNvPr>
              <p:cNvSpPr/>
              <p:nvPr/>
            </p:nvSpPr>
            <p:spPr>
              <a:xfrm flipV="1">
                <a:off x="1410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D501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0A8951EC-3373-4891-A370-ABAE6E33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0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2B62-49C7-4298-94DA-74FDB44F8366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73B8C6-79C4-4163-8CEC-336A5276103E}"/>
                </a:ext>
              </a:extLst>
            </p:cNvPr>
            <p:cNvSpPr txBox="1"/>
            <p:nvPr/>
          </p:nvSpPr>
          <p:spPr>
            <a:xfrm>
              <a:off x="1081364" y="674191"/>
              <a:ext cx="1313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8BB444B-BF52-4B2D-A407-D6B4D45E1702}"/>
              </a:ext>
            </a:extLst>
          </p:cNvPr>
          <p:cNvSpPr txBox="1"/>
          <p:nvPr/>
        </p:nvSpPr>
        <p:spPr>
          <a:xfrm>
            <a:off x="1053537" y="3878776"/>
            <a:ext cx="720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인원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1959C6-D614-42A5-82FE-DB9E5A46F34E}"/>
              </a:ext>
            </a:extLst>
          </p:cNvPr>
          <p:cNvSpPr txBox="1"/>
          <p:nvPr/>
        </p:nvSpPr>
        <p:spPr>
          <a:xfrm>
            <a:off x="3736363" y="3878776"/>
            <a:ext cx="720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시점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E09850-9D97-4796-9ECA-797641694804}"/>
              </a:ext>
            </a:extLst>
          </p:cNvPr>
          <p:cNvSpPr txBox="1"/>
          <p:nvPr/>
        </p:nvSpPr>
        <p:spPr>
          <a:xfrm>
            <a:off x="1053538" y="1454010"/>
            <a:ext cx="720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장르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78C865-AF31-4CFC-A0FF-577DD141FE4A}"/>
              </a:ext>
            </a:extLst>
          </p:cNvPr>
          <p:cNvSpPr txBox="1"/>
          <p:nvPr/>
        </p:nvSpPr>
        <p:spPr>
          <a:xfrm>
            <a:off x="1315395" y="3322588"/>
            <a:ext cx="1636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멀티플레이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PVP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95F53F-BD55-44D7-8434-9673946E9BFD}"/>
              </a:ext>
            </a:extLst>
          </p:cNvPr>
          <p:cNvSpPr txBox="1"/>
          <p:nvPr/>
        </p:nvSpPr>
        <p:spPr>
          <a:xfrm>
            <a:off x="1773539" y="5845254"/>
            <a:ext cx="720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CCF5D3-08EB-450E-97A3-86C091D647FF}"/>
              </a:ext>
            </a:extLst>
          </p:cNvPr>
          <p:cNvSpPr txBox="1"/>
          <p:nvPr/>
        </p:nvSpPr>
        <p:spPr>
          <a:xfrm>
            <a:off x="4543087" y="5845254"/>
            <a:ext cx="720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인칭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B9D14FA-3017-4146-BC0F-391917C5C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567" y="1794848"/>
            <a:ext cx="4091666" cy="2301562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4BC3ACE2-C602-4ACC-8AEE-CC328B78A4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93538" y="2078180"/>
            <a:ext cx="1080000" cy="10800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40946E10-C5DD-4DF3-8676-9F02431D52B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3580" y="4420846"/>
            <a:ext cx="1260000" cy="12600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D4B22F23-8AE4-4F96-8817-945E739E2B2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73171" y="4420846"/>
            <a:ext cx="1260000" cy="1260000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EB4639B-DBF8-42DC-BF34-AFD942D81D9D}"/>
              </a:ext>
            </a:extLst>
          </p:cNvPr>
          <p:cNvCxnSpPr/>
          <p:nvPr/>
        </p:nvCxnSpPr>
        <p:spPr>
          <a:xfrm>
            <a:off x="6410036" y="1143808"/>
            <a:ext cx="0" cy="504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E4BEEBE-AA65-4068-92B0-86918D422495}"/>
              </a:ext>
            </a:extLst>
          </p:cNvPr>
          <p:cNvSpPr txBox="1"/>
          <p:nvPr/>
        </p:nvSpPr>
        <p:spPr>
          <a:xfrm>
            <a:off x="6884504" y="4352037"/>
            <a:ext cx="42210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카툰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렌더링을 기반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중세풍의 캐릭터들을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조종하는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인칭 중세 전투를 구현한다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15 vs 15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전투로 상대방의 영토를 빼앗는 영토 전쟁을 벌인다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77D66A-F566-40D1-BBBB-634C411C12FD}"/>
              </a:ext>
            </a:extLst>
          </p:cNvPr>
          <p:cNvSpPr txBox="1"/>
          <p:nvPr/>
        </p:nvSpPr>
        <p:spPr>
          <a:xfrm>
            <a:off x="6884504" y="1229977"/>
            <a:ext cx="720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컨셉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16FD3A-D6AE-45BC-9308-FEE0ADF8E7E5}"/>
              </a:ext>
            </a:extLst>
          </p:cNvPr>
          <p:cNvSpPr txBox="1"/>
          <p:nvPr/>
        </p:nvSpPr>
        <p:spPr>
          <a:xfrm>
            <a:off x="3736445" y="1454010"/>
            <a:ext cx="720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5" name="그래픽 34">
            <a:extLst>
              <a:ext uri="{FF2B5EF4-FFF2-40B4-BE49-F238E27FC236}">
                <a16:creationId xmlns:a16="http://schemas.microsoft.com/office/drawing/2014/main" id="{3BF1F6DC-8D97-4168-A0FA-ED6684E99E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73171" y="1988180"/>
            <a:ext cx="1260000" cy="126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B89940E-1274-439B-B504-9E67CE4ED642}"/>
              </a:ext>
            </a:extLst>
          </p:cNvPr>
          <p:cNvSpPr txBox="1"/>
          <p:nvPr/>
        </p:nvSpPr>
        <p:spPr>
          <a:xfrm>
            <a:off x="4577395" y="3322588"/>
            <a:ext cx="651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5164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EA4E1E3-6BCF-44F5-8C20-27C049D83A91}"/>
              </a:ext>
            </a:extLst>
          </p:cNvPr>
          <p:cNvSpPr/>
          <p:nvPr/>
        </p:nvSpPr>
        <p:spPr>
          <a:xfrm>
            <a:off x="4807692" y="1378937"/>
            <a:ext cx="5714160" cy="1861678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9A9A9-A7F8-4A51-9DA0-D7B8ED94970A}"/>
              </a:ext>
            </a:extLst>
          </p:cNvPr>
          <p:cNvGrpSpPr/>
          <p:nvPr/>
        </p:nvGrpSpPr>
        <p:grpSpPr>
          <a:xfrm>
            <a:off x="-1" y="89416"/>
            <a:ext cx="3195435" cy="1228388"/>
            <a:chOff x="-1" y="89416"/>
            <a:chExt cx="3195435" cy="122838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E29320D-67EC-4823-A35C-D300DC0604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1BF662-FC58-4742-BE7B-B1EE88C3B43C}"/>
                </a:ext>
              </a:extLst>
            </p:cNvPr>
            <p:cNvGrpSpPr/>
            <p:nvPr/>
          </p:nvGrpSpPr>
          <p:grpSpPr>
            <a:xfrm>
              <a:off x="180682" y="381804"/>
              <a:ext cx="720000" cy="936000"/>
              <a:chOff x="1410529" y="2148709"/>
              <a:chExt cx="720000" cy="936000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FCB689-DBD9-4B06-87D5-2696E00B123F}"/>
                  </a:ext>
                </a:extLst>
              </p:cNvPr>
              <p:cNvSpPr/>
              <p:nvPr/>
            </p:nvSpPr>
            <p:spPr>
              <a:xfrm flipV="1">
                <a:off x="1410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D501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0A8951EC-3373-4891-A370-ABAE6E33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0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2B62-49C7-4298-94DA-74FDB44F8366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73B8C6-79C4-4163-8CEC-336A5276103E}"/>
                </a:ext>
              </a:extLst>
            </p:cNvPr>
            <p:cNvSpPr txBox="1"/>
            <p:nvPr/>
          </p:nvSpPr>
          <p:spPr>
            <a:xfrm>
              <a:off x="1081363" y="674191"/>
              <a:ext cx="211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흐름도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B1FB440-153F-4C00-86A3-8FD96BFCBDD3}"/>
              </a:ext>
            </a:extLst>
          </p:cNvPr>
          <p:cNvSpPr txBox="1"/>
          <p:nvPr/>
        </p:nvSpPr>
        <p:spPr>
          <a:xfrm>
            <a:off x="4810159" y="1009605"/>
            <a:ext cx="147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467E2C-C03C-46C9-B3B5-79CBA564540E}"/>
              </a:ext>
            </a:extLst>
          </p:cNvPr>
          <p:cNvCxnSpPr>
            <a:cxnSpLocks/>
            <a:stCxn id="10" idx="6"/>
            <a:endCxn id="34" idx="2"/>
          </p:cNvCxnSpPr>
          <p:nvPr/>
        </p:nvCxnSpPr>
        <p:spPr>
          <a:xfrm>
            <a:off x="4475068" y="2380575"/>
            <a:ext cx="960790" cy="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2150A5E-B8BC-4988-9DF4-63569D83B3A7}"/>
              </a:ext>
            </a:extLst>
          </p:cNvPr>
          <p:cNvCxnSpPr>
            <a:cxnSpLocks/>
            <a:stCxn id="34" idx="6"/>
            <a:endCxn id="35" idx="2"/>
          </p:cNvCxnSpPr>
          <p:nvPr/>
        </p:nvCxnSpPr>
        <p:spPr>
          <a:xfrm flipV="1">
            <a:off x="6515858" y="2380576"/>
            <a:ext cx="302308" cy="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A0883D6-E36B-472D-A178-B825D59ECC13}"/>
              </a:ext>
            </a:extLst>
          </p:cNvPr>
          <p:cNvCxnSpPr>
            <a:cxnSpLocks/>
            <a:stCxn id="47" idx="0"/>
            <a:endCxn id="34" idx="0"/>
          </p:cNvCxnSpPr>
          <p:nvPr/>
        </p:nvCxnSpPr>
        <p:spPr>
          <a:xfrm rot="16200000" flipV="1">
            <a:off x="7506211" y="400226"/>
            <a:ext cx="105257" cy="3165961"/>
          </a:xfrm>
          <a:prstGeom prst="bentConnector3">
            <a:avLst>
              <a:gd name="adj1" fmla="val 31718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7253016-7434-4587-945B-1433C7E335A3}"/>
              </a:ext>
            </a:extLst>
          </p:cNvPr>
          <p:cNvCxnSpPr>
            <a:cxnSpLocks/>
            <a:stCxn id="35" idx="6"/>
            <a:endCxn id="47" idx="1"/>
          </p:cNvCxnSpPr>
          <p:nvPr/>
        </p:nvCxnSpPr>
        <p:spPr>
          <a:xfrm>
            <a:off x="7898166" y="2380576"/>
            <a:ext cx="302885" cy="1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A07AC9E-59F5-4A64-B92C-9CA377741195}"/>
              </a:ext>
            </a:extLst>
          </p:cNvPr>
          <p:cNvSpPr txBox="1"/>
          <p:nvPr/>
        </p:nvSpPr>
        <p:spPr>
          <a:xfrm>
            <a:off x="9162476" y="1729007"/>
            <a:ext cx="457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NO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C34324-DBEC-440D-BDC9-5145663DC243}"/>
              </a:ext>
            </a:extLst>
          </p:cNvPr>
          <p:cNvSpPr txBox="1"/>
          <p:nvPr/>
        </p:nvSpPr>
        <p:spPr>
          <a:xfrm>
            <a:off x="9732656" y="2767309"/>
            <a:ext cx="457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YES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97735A85-63E6-444D-817A-49C3B0F63640}"/>
              </a:ext>
            </a:extLst>
          </p:cNvPr>
          <p:cNvCxnSpPr>
            <a:cxnSpLocks/>
            <a:stCxn id="47" idx="3"/>
            <a:endCxn id="38" idx="0"/>
          </p:cNvCxnSpPr>
          <p:nvPr/>
        </p:nvCxnSpPr>
        <p:spPr>
          <a:xfrm>
            <a:off x="10082587" y="2380745"/>
            <a:ext cx="107549" cy="202841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676BCE1-CD53-4D88-AD2E-9DD19618F275}"/>
              </a:ext>
            </a:extLst>
          </p:cNvPr>
          <p:cNvCxnSpPr>
            <a:cxnSpLocks/>
            <a:stCxn id="11" idx="2"/>
            <a:endCxn id="36" idx="0"/>
          </p:cNvCxnSpPr>
          <p:nvPr/>
        </p:nvCxnSpPr>
        <p:spPr>
          <a:xfrm>
            <a:off x="7664772" y="3240615"/>
            <a:ext cx="0" cy="353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64F63B00-B9B1-45D3-BB04-4EA3EB6B9314}"/>
              </a:ext>
            </a:extLst>
          </p:cNvPr>
          <p:cNvCxnSpPr>
            <a:cxnSpLocks/>
            <a:stCxn id="36" idx="3"/>
            <a:endCxn id="38" idx="2"/>
          </p:cNvCxnSpPr>
          <p:nvPr/>
        </p:nvCxnSpPr>
        <p:spPr>
          <a:xfrm>
            <a:off x="8605540" y="3938934"/>
            <a:ext cx="1044596" cy="920223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BA368F20-CBA1-4D8E-99D3-3761D1380DBA}"/>
              </a:ext>
            </a:extLst>
          </p:cNvPr>
          <p:cNvCxnSpPr>
            <a:cxnSpLocks/>
            <a:stCxn id="37" idx="4"/>
            <a:endCxn id="39" idx="2"/>
          </p:cNvCxnSpPr>
          <p:nvPr/>
        </p:nvCxnSpPr>
        <p:spPr>
          <a:xfrm rot="16200000" flipH="1">
            <a:off x="6022721" y="4462557"/>
            <a:ext cx="273809" cy="1967007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29F89F56-0D4A-4BAF-ADE4-4CD57FD58AD2}"/>
              </a:ext>
            </a:extLst>
          </p:cNvPr>
          <p:cNvCxnSpPr>
            <a:cxnSpLocks/>
            <a:stCxn id="38" idx="4"/>
            <a:endCxn id="39" idx="6"/>
          </p:cNvCxnSpPr>
          <p:nvPr/>
        </p:nvCxnSpPr>
        <p:spPr>
          <a:xfrm rot="5400000">
            <a:off x="9069729" y="4462558"/>
            <a:ext cx="273809" cy="1967007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9AC3CC3E-566F-4318-9EF8-491ACC95D778}"/>
              </a:ext>
            </a:extLst>
          </p:cNvPr>
          <p:cNvSpPr/>
          <p:nvPr/>
        </p:nvSpPr>
        <p:spPr>
          <a:xfrm>
            <a:off x="6724004" y="3594024"/>
            <a:ext cx="1881536" cy="689820"/>
          </a:xfrm>
          <a:prstGeom prst="diamon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BD4883C-4DD7-4073-BA8B-B3E4D8458409}"/>
              </a:ext>
            </a:extLst>
          </p:cNvPr>
          <p:cNvSpPr/>
          <p:nvPr/>
        </p:nvSpPr>
        <p:spPr>
          <a:xfrm>
            <a:off x="7143129" y="5132966"/>
            <a:ext cx="1080000" cy="90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52DACB2-7DB0-49FD-904A-7047647476E3}"/>
              </a:ext>
            </a:extLst>
          </p:cNvPr>
          <p:cNvSpPr/>
          <p:nvPr/>
        </p:nvSpPr>
        <p:spPr>
          <a:xfrm>
            <a:off x="1776674" y="1930575"/>
            <a:ext cx="1080000" cy="90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052B4E0-D300-4E7A-BE24-F50B17E863FF}"/>
              </a:ext>
            </a:extLst>
          </p:cNvPr>
          <p:cNvSpPr/>
          <p:nvPr/>
        </p:nvSpPr>
        <p:spPr>
          <a:xfrm>
            <a:off x="3395068" y="1930575"/>
            <a:ext cx="1080000" cy="90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065354-2EF8-460D-817A-C7ECE5B9C578}"/>
              </a:ext>
            </a:extLst>
          </p:cNvPr>
          <p:cNvSpPr txBox="1"/>
          <p:nvPr/>
        </p:nvSpPr>
        <p:spPr>
          <a:xfrm>
            <a:off x="3657472" y="2217526"/>
            <a:ext cx="558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시작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6D23012-B9F0-48B0-8BED-A44BB944DB9B}"/>
              </a:ext>
            </a:extLst>
          </p:cNvPr>
          <p:cNvGrpSpPr/>
          <p:nvPr/>
        </p:nvGrpSpPr>
        <p:grpSpPr>
          <a:xfrm>
            <a:off x="5435858" y="1930578"/>
            <a:ext cx="1080000" cy="900000"/>
            <a:chOff x="5435858" y="1930578"/>
            <a:chExt cx="1080000" cy="90000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50F6CB4-FE30-4E3B-B845-EDF3E47EE420}"/>
                </a:ext>
              </a:extLst>
            </p:cNvPr>
            <p:cNvSpPr/>
            <p:nvPr/>
          </p:nvSpPr>
          <p:spPr>
            <a:xfrm>
              <a:off x="5435858" y="1930578"/>
              <a:ext cx="1080000" cy="900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D8265EE-7D94-4A36-AE19-E2377F4FEFC9}"/>
                </a:ext>
              </a:extLst>
            </p:cNvPr>
            <p:cNvSpPr txBox="1"/>
            <p:nvPr/>
          </p:nvSpPr>
          <p:spPr>
            <a:xfrm>
              <a:off x="5702220" y="2218843"/>
              <a:ext cx="5584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전투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B70083C-6463-4E4D-8CC3-1BE3A0F2F1D7}"/>
              </a:ext>
            </a:extLst>
          </p:cNvPr>
          <p:cNvGrpSpPr/>
          <p:nvPr/>
        </p:nvGrpSpPr>
        <p:grpSpPr>
          <a:xfrm>
            <a:off x="6818166" y="1930576"/>
            <a:ext cx="1080000" cy="900000"/>
            <a:chOff x="6818166" y="1930576"/>
            <a:chExt cx="1080000" cy="90000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DD0FA93-0C74-4580-8DD3-989A65CB1082}"/>
                </a:ext>
              </a:extLst>
            </p:cNvPr>
            <p:cNvSpPr/>
            <p:nvPr/>
          </p:nvSpPr>
          <p:spPr>
            <a:xfrm>
              <a:off x="6818166" y="1930576"/>
              <a:ext cx="1080000" cy="900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5D01A8-FA51-4108-A883-E5840DC3CF75}"/>
                </a:ext>
              </a:extLst>
            </p:cNvPr>
            <p:cNvSpPr txBox="1"/>
            <p:nvPr/>
          </p:nvSpPr>
          <p:spPr>
            <a:xfrm>
              <a:off x="6895210" y="2212026"/>
              <a:ext cx="9259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타일 획득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FD5D1FA-E7B8-460A-92FB-FBF8B9489F97}"/>
              </a:ext>
            </a:extLst>
          </p:cNvPr>
          <p:cNvGrpSpPr/>
          <p:nvPr/>
        </p:nvGrpSpPr>
        <p:grpSpPr>
          <a:xfrm>
            <a:off x="8201051" y="2035835"/>
            <a:ext cx="1881536" cy="689820"/>
            <a:chOff x="8201051" y="2035835"/>
            <a:chExt cx="1881536" cy="689820"/>
          </a:xfrm>
        </p:grpSpPr>
        <p:sp>
          <p:nvSpPr>
            <p:cNvPr id="47" name="다이아몬드 46">
              <a:extLst>
                <a:ext uri="{FF2B5EF4-FFF2-40B4-BE49-F238E27FC236}">
                  <a16:creationId xmlns:a16="http://schemas.microsoft.com/office/drawing/2014/main" id="{D94A1739-C095-4F29-993D-5C2FAF7808C5}"/>
                </a:ext>
              </a:extLst>
            </p:cNvPr>
            <p:cNvSpPr/>
            <p:nvPr/>
          </p:nvSpPr>
          <p:spPr>
            <a:xfrm>
              <a:off x="8201051" y="2035835"/>
              <a:ext cx="1881536" cy="689820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A9360A6-2F38-42E3-8202-6F93462E9937}"/>
                </a:ext>
              </a:extLst>
            </p:cNvPr>
            <p:cNvSpPr txBox="1"/>
            <p:nvPr/>
          </p:nvSpPr>
          <p:spPr>
            <a:xfrm>
              <a:off x="8678864" y="2213476"/>
              <a:ext cx="9259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왕국 타일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07FBDDC-C1AA-4E14-8FB9-99BE77348143}"/>
              </a:ext>
            </a:extLst>
          </p:cNvPr>
          <p:cNvGrpSpPr/>
          <p:nvPr/>
        </p:nvGrpSpPr>
        <p:grpSpPr>
          <a:xfrm>
            <a:off x="9650136" y="4409157"/>
            <a:ext cx="1080000" cy="900000"/>
            <a:chOff x="9981852" y="4783203"/>
            <a:chExt cx="1080000" cy="900000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6E924C3-C3B3-4B22-A361-7C2012542491}"/>
                </a:ext>
              </a:extLst>
            </p:cNvPr>
            <p:cNvSpPr/>
            <p:nvPr/>
          </p:nvSpPr>
          <p:spPr>
            <a:xfrm>
              <a:off x="9981852" y="4783203"/>
              <a:ext cx="1080000" cy="900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B1AB867-5F8D-4B7F-9691-685581A13748}"/>
                </a:ext>
              </a:extLst>
            </p:cNvPr>
            <p:cNvSpPr txBox="1"/>
            <p:nvPr/>
          </p:nvSpPr>
          <p:spPr>
            <a:xfrm>
              <a:off x="10242646" y="5075353"/>
              <a:ext cx="5584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승리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609AA0D-B611-4F2E-B2FE-FEA8F392DCF9}"/>
              </a:ext>
            </a:extLst>
          </p:cNvPr>
          <p:cNvGrpSpPr/>
          <p:nvPr/>
        </p:nvGrpSpPr>
        <p:grpSpPr>
          <a:xfrm>
            <a:off x="4636122" y="4409157"/>
            <a:ext cx="1080000" cy="900000"/>
            <a:chOff x="4257754" y="4723782"/>
            <a:chExt cx="1080000" cy="90000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0513C62-2628-4A6E-AD85-C3AA2F2D85A4}"/>
                </a:ext>
              </a:extLst>
            </p:cNvPr>
            <p:cNvSpPr/>
            <p:nvPr/>
          </p:nvSpPr>
          <p:spPr>
            <a:xfrm>
              <a:off x="4257754" y="4723782"/>
              <a:ext cx="1080000" cy="900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97FCE8F-98C2-49C0-9D07-39631944F84F}"/>
                </a:ext>
              </a:extLst>
            </p:cNvPr>
            <p:cNvSpPr txBox="1"/>
            <p:nvPr/>
          </p:nvSpPr>
          <p:spPr>
            <a:xfrm>
              <a:off x="4524116" y="5019894"/>
              <a:ext cx="5584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패배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5AE6D4A-387A-4F4C-B0B7-7BBF4B0CBF42}"/>
              </a:ext>
            </a:extLst>
          </p:cNvPr>
          <p:cNvSpPr txBox="1"/>
          <p:nvPr/>
        </p:nvSpPr>
        <p:spPr>
          <a:xfrm>
            <a:off x="7328255" y="5429076"/>
            <a:ext cx="709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결과창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E7EA8C7-E5CB-431C-AB70-E2525DF1066F}"/>
              </a:ext>
            </a:extLst>
          </p:cNvPr>
          <p:cNvSpPr txBox="1"/>
          <p:nvPr/>
        </p:nvSpPr>
        <p:spPr>
          <a:xfrm>
            <a:off x="2038770" y="2217526"/>
            <a:ext cx="558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로비</a:t>
            </a: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13AE14D0-517E-4A4B-B1D2-FF45A6C14873}"/>
              </a:ext>
            </a:extLst>
          </p:cNvPr>
          <p:cNvCxnSpPr>
            <a:stCxn id="39" idx="4"/>
            <a:endCxn id="48" idx="4"/>
          </p:cNvCxnSpPr>
          <p:nvPr/>
        </p:nvCxnSpPr>
        <p:spPr>
          <a:xfrm rot="5400000" flipH="1">
            <a:off x="3398706" y="1748544"/>
            <a:ext cx="3202391" cy="5366455"/>
          </a:xfrm>
          <a:prstGeom prst="bentConnector3">
            <a:avLst>
              <a:gd name="adj1" fmla="val -713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66D679F-7F7F-4599-9463-F530A247B0F4}"/>
              </a:ext>
            </a:extLst>
          </p:cNvPr>
          <p:cNvCxnSpPr>
            <a:cxnSpLocks/>
            <a:stCxn id="48" idx="6"/>
            <a:endCxn id="10" idx="2"/>
          </p:cNvCxnSpPr>
          <p:nvPr/>
        </p:nvCxnSpPr>
        <p:spPr>
          <a:xfrm>
            <a:off x="2856674" y="2380575"/>
            <a:ext cx="5383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827AFDB-5DFF-4476-9D4E-88F5E5432F69}"/>
              </a:ext>
            </a:extLst>
          </p:cNvPr>
          <p:cNvSpPr txBox="1"/>
          <p:nvPr/>
        </p:nvSpPr>
        <p:spPr>
          <a:xfrm>
            <a:off x="8611765" y="3599809"/>
            <a:ext cx="457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YES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2652CD4-F9BE-403A-B55F-29C22E729791}"/>
              </a:ext>
            </a:extLst>
          </p:cNvPr>
          <p:cNvSpPr txBox="1"/>
          <p:nvPr/>
        </p:nvSpPr>
        <p:spPr>
          <a:xfrm>
            <a:off x="6352642" y="3592075"/>
            <a:ext cx="457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NO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A173360-0ACD-450D-A520-2C9CE291322A}"/>
              </a:ext>
            </a:extLst>
          </p:cNvPr>
          <p:cNvSpPr txBox="1"/>
          <p:nvPr/>
        </p:nvSpPr>
        <p:spPr>
          <a:xfrm>
            <a:off x="7194957" y="3708661"/>
            <a:ext cx="97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타일이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더 많은가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9543D096-8D25-4741-8C2D-BDC1E9FE14EA}"/>
              </a:ext>
            </a:extLst>
          </p:cNvPr>
          <p:cNvCxnSpPr>
            <a:cxnSpLocks/>
            <a:stCxn id="36" idx="1"/>
            <a:endCxn id="37" idx="6"/>
          </p:cNvCxnSpPr>
          <p:nvPr/>
        </p:nvCxnSpPr>
        <p:spPr>
          <a:xfrm rot="10800000" flipV="1">
            <a:off x="5716122" y="3938933"/>
            <a:ext cx="1007882" cy="92022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364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9A9A9-A7F8-4A51-9DA0-D7B8ED94970A}"/>
              </a:ext>
            </a:extLst>
          </p:cNvPr>
          <p:cNvGrpSpPr/>
          <p:nvPr/>
        </p:nvGrpSpPr>
        <p:grpSpPr>
          <a:xfrm>
            <a:off x="-1" y="89416"/>
            <a:ext cx="3195435" cy="1228388"/>
            <a:chOff x="-1" y="89416"/>
            <a:chExt cx="3195435" cy="122838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E29320D-67EC-4823-A35C-D300DC0604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1BF662-FC58-4742-BE7B-B1EE88C3B43C}"/>
                </a:ext>
              </a:extLst>
            </p:cNvPr>
            <p:cNvGrpSpPr/>
            <p:nvPr/>
          </p:nvGrpSpPr>
          <p:grpSpPr>
            <a:xfrm>
              <a:off x="180682" y="381804"/>
              <a:ext cx="720000" cy="936000"/>
              <a:chOff x="1410529" y="2148709"/>
              <a:chExt cx="720000" cy="936000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FCB689-DBD9-4B06-87D5-2696E00B123F}"/>
                  </a:ext>
                </a:extLst>
              </p:cNvPr>
              <p:cNvSpPr/>
              <p:nvPr/>
            </p:nvSpPr>
            <p:spPr>
              <a:xfrm flipV="1">
                <a:off x="1410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D501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0A8951EC-3373-4891-A370-ABAE6E33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0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2B62-49C7-4298-94DA-74FDB44F8366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73B8C6-79C4-4163-8CEC-336A5276103E}"/>
                </a:ext>
              </a:extLst>
            </p:cNvPr>
            <p:cNvSpPr txBox="1"/>
            <p:nvPr/>
          </p:nvSpPr>
          <p:spPr>
            <a:xfrm>
              <a:off x="1081363" y="674191"/>
              <a:ext cx="211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조작키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793C2333-A96C-4EA9-8E4C-28677BD83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999" y="1512255"/>
            <a:ext cx="6300000" cy="232554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1B910CB-107C-4A9F-BE91-7F157F3BC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416" y="1415028"/>
            <a:ext cx="2520000" cy="2520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AC2877-85F5-452C-83B0-88882AC5B97C}"/>
              </a:ext>
            </a:extLst>
          </p:cNvPr>
          <p:cNvSpPr/>
          <p:nvPr/>
        </p:nvSpPr>
        <p:spPr>
          <a:xfrm>
            <a:off x="2369307" y="2530556"/>
            <a:ext cx="252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097251-1017-4CF8-B3E1-83CDDE79B676}"/>
              </a:ext>
            </a:extLst>
          </p:cNvPr>
          <p:cNvSpPr/>
          <p:nvPr/>
        </p:nvSpPr>
        <p:spPr>
          <a:xfrm>
            <a:off x="2419598" y="2801028"/>
            <a:ext cx="252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50EF58-9FE7-4CDB-9613-000471CCD237}"/>
              </a:ext>
            </a:extLst>
          </p:cNvPr>
          <p:cNvSpPr/>
          <p:nvPr/>
        </p:nvSpPr>
        <p:spPr>
          <a:xfrm>
            <a:off x="2147634" y="2801028"/>
            <a:ext cx="252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A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8740F1C-86C2-474F-8A55-26BE37E7D659}"/>
              </a:ext>
            </a:extLst>
          </p:cNvPr>
          <p:cNvSpPr/>
          <p:nvPr/>
        </p:nvSpPr>
        <p:spPr>
          <a:xfrm>
            <a:off x="2691562" y="2801028"/>
            <a:ext cx="252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D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5D1672-344C-48AA-8B06-FF0B7B5B04C2}"/>
              </a:ext>
            </a:extLst>
          </p:cNvPr>
          <p:cNvSpPr/>
          <p:nvPr/>
        </p:nvSpPr>
        <p:spPr>
          <a:xfrm>
            <a:off x="2805488" y="3319415"/>
            <a:ext cx="1368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Space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B8FD54C-66DA-40E0-AB73-F576559EA0F6}"/>
              </a:ext>
            </a:extLst>
          </p:cNvPr>
          <p:cNvSpPr/>
          <p:nvPr/>
        </p:nvSpPr>
        <p:spPr>
          <a:xfrm>
            <a:off x="1741425" y="3067415"/>
            <a:ext cx="549193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Shift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516CA0-99EA-4B87-9EFC-F569E3D34816}"/>
              </a:ext>
            </a:extLst>
          </p:cNvPr>
          <p:cNvSpPr/>
          <p:nvPr/>
        </p:nvSpPr>
        <p:spPr>
          <a:xfrm>
            <a:off x="9214727" y="1983609"/>
            <a:ext cx="360000" cy="360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65F64E-0ABF-42A4-9BE3-75EFB7FA13C6}"/>
              </a:ext>
            </a:extLst>
          </p:cNvPr>
          <p:cNvSpPr/>
          <p:nvPr/>
        </p:nvSpPr>
        <p:spPr>
          <a:xfrm>
            <a:off x="9802200" y="1983609"/>
            <a:ext cx="360000" cy="360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FEC440-56F3-45BC-AEAF-6EE53CC1D43C}"/>
              </a:ext>
            </a:extLst>
          </p:cNvPr>
          <p:cNvSpPr txBox="1"/>
          <p:nvPr/>
        </p:nvSpPr>
        <p:spPr>
          <a:xfrm>
            <a:off x="1511999" y="4424218"/>
            <a:ext cx="416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WASD -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이동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Shift 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달리기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Space 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점프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FF30E8-B5DF-4FE6-9ADF-0D9F804CB2B2}"/>
              </a:ext>
            </a:extLst>
          </p:cNvPr>
          <p:cNvSpPr txBox="1"/>
          <p:nvPr/>
        </p:nvSpPr>
        <p:spPr>
          <a:xfrm>
            <a:off x="7131927" y="4424218"/>
            <a:ext cx="2843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Left 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공격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Right 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방어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8817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9A9A9-A7F8-4A51-9DA0-D7B8ED94970A}"/>
              </a:ext>
            </a:extLst>
          </p:cNvPr>
          <p:cNvGrpSpPr/>
          <p:nvPr/>
        </p:nvGrpSpPr>
        <p:grpSpPr>
          <a:xfrm>
            <a:off x="-1" y="89416"/>
            <a:ext cx="3195435" cy="1228388"/>
            <a:chOff x="-1" y="89416"/>
            <a:chExt cx="3195435" cy="122838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E29320D-67EC-4823-A35C-D300DC0604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1BF662-FC58-4742-BE7B-B1EE88C3B43C}"/>
                </a:ext>
              </a:extLst>
            </p:cNvPr>
            <p:cNvGrpSpPr/>
            <p:nvPr/>
          </p:nvGrpSpPr>
          <p:grpSpPr>
            <a:xfrm>
              <a:off x="180682" y="381804"/>
              <a:ext cx="720000" cy="936000"/>
              <a:chOff x="1410529" y="2148709"/>
              <a:chExt cx="720000" cy="936000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FCB689-DBD9-4B06-87D5-2696E00B123F}"/>
                  </a:ext>
                </a:extLst>
              </p:cNvPr>
              <p:cNvSpPr/>
              <p:nvPr/>
            </p:nvSpPr>
            <p:spPr>
              <a:xfrm flipV="1">
                <a:off x="1410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D501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0A8951EC-3373-4891-A370-ABAE6E33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0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2B62-49C7-4298-94DA-74FDB44F8366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팀 소개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73B8C6-79C4-4163-8CEC-336A5276103E}"/>
                </a:ext>
              </a:extLst>
            </p:cNvPr>
            <p:cNvSpPr txBox="1"/>
            <p:nvPr/>
          </p:nvSpPr>
          <p:spPr>
            <a:xfrm>
              <a:off x="1081363" y="674191"/>
              <a:ext cx="211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스케일 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월드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7262FC6-C106-499F-88AF-8715E82F7670}"/>
              </a:ext>
            </a:extLst>
          </p:cNvPr>
          <p:cNvSpPr txBox="1"/>
          <p:nvPr/>
        </p:nvSpPr>
        <p:spPr>
          <a:xfrm>
            <a:off x="9928000" y="6206800"/>
            <a:ext cx="54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50m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FB514B6-426D-4280-932D-9464D318801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49871" y="5600283"/>
            <a:ext cx="720000" cy="0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CD33A1-1B8F-4964-A2CD-9B5ED2B7B18C}"/>
              </a:ext>
            </a:extLst>
          </p:cNvPr>
          <p:cNvSpPr txBox="1"/>
          <p:nvPr/>
        </p:nvSpPr>
        <p:spPr>
          <a:xfrm rot="16200000">
            <a:off x="10681595" y="5461782"/>
            <a:ext cx="595587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50m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5C4F8DF-9EDD-4F7F-AD80-A7F2AF18ACA3}"/>
              </a:ext>
            </a:extLst>
          </p:cNvPr>
          <p:cNvGrpSpPr/>
          <p:nvPr/>
        </p:nvGrpSpPr>
        <p:grpSpPr>
          <a:xfrm>
            <a:off x="7250904" y="5701105"/>
            <a:ext cx="288000" cy="384209"/>
            <a:chOff x="3179277" y="1806991"/>
            <a:chExt cx="288000" cy="384209"/>
          </a:xfrm>
        </p:grpSpPr>
        <p:sp>
          <p:nvSpPr>
            <p:cNvPr id="23" name="물결 22">
              <a:extLst>
                <a:ext uri="{FF2B5EF4-FFF2-40B4-BE49-F238E27FC236}">
                  <a16:creationId xmlns:a16="http://schemas.microsoft.com/office/drawing/2014/main" id="{63B62985-EB64-45FF-88D2-04D6803F72E3}"/>
                </a:ext>
              </a:extLst>
            </p:cNvPr>
            <p:cNvSpPr/>
            <p:nvPr/>
          </p:nvSpPr>
          <p:spPr>
            <a:xfrm>
              <a:off x="3179277" y="1806991"/>
              <a:ext cx="288000" cy="252000"/>
            </a:xfrm>
            <a:prstGeom prst="wav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82D5D50-9563-4814-8879-8F6B676431B2}"/>
                </a:ext>
              </a:extLst>
            </p:cNvPr>
            <p:cNvCxnSpPr/>
            <p:nvPr/>
          </p:nvCxnSpPr>
          <p:spPr>
            <a:xfrm>
              <a:off x="3185974" y="1941755"/>
              <a:ext cx="0" cy="24944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7B5EACC-BF9B-4DDF-ADF7-37F24C9C1FEC}"/>
              </a:ext>
            </a:extLst>
          </p:cNvPr>
          <p:cNvSpPr txBox="1"/>
          <p:nvPr/>
        </p:nvSpPr>
        <p:spPr>
          <a:xfrm>
            <a:off x="7569179" y="5814605"/>
            <a:ext cx="66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리스폰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6" name="그래픽 25">
            <a:extLst>
              <a:ext uri="{FF2B5EF4-FFF2-40B4-BE49-F238E27FC236}">
                <a16:creationId xmlns:a16="http://schemas.microsoft.com/office/drawing/2014/main" id="{3A2940F6-450D-401E-B942-E2D87C2473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0594" y="5651747"/>
            <a:ext cx="468000" cy="46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D31BD74-D0DA-450C-A112-C68288386CB7}"/>
              </a:ext>
            </a:extLst>
          </p:cNvPr>
          <p:cNvSpPr txBox="1"/>
          <p:nvPr/>
        </p:nvSpPr>
        <p:spPr>
          <a:xfrm>
            <a:off x="8728308" y="5809892"/>
            <a:ext cx="66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왕궁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27F6266-1F20-4B3C-A5B0-998D83ADFB42}"/>
              </a:ext>
            </a:extLst>
          </p:cNvPr>
          <p:cNvSpPr txBox="1"/>
          <p:nvPr/>
        </p:nvSpPr>
        <p:spPr>
          <a:xfrm>
            <a:off x="1351111" y="1997839"/>
            <a:ext cx="52224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각 타일은 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50m X 50m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크기를 가진다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맵은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총 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18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개의 타일로 구성되어 있고</a:t>
            </a:r>
            <a:b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각 팀은 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9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개씩 타일을 지닌다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스폰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타일이 </a:t>
            </a:r>
            <a:r>
              <a:rPr lang="ko-KR" altLang="en-US" sz="2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맵에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 존재하며 원하는 타일을</a:t>
            </a:r>
            <a:b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선택해 </a:t>
            </a:r>
            <a:r>
              <a:rPr lang="ko-KR" altLang="en-US" sz="2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리스폰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한다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필드의 양 끝에는 왕궁이 존재하는 타일이 있다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52357F4-D993-40D4-8EB1-E3DBE4AE0812}"/>
              </a:ext>
            </a:extLst>
          </p:cNvPr>
          <p:cNvSpPr/>
          <p:nvPr/>
        </p:nvSpPr>
        <p:spPr>
          <a:xfrm>
            <a:off x="9842580" y="5240282"/>
            <a:ext cx="720000" cy="72000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D6EB9882-E8B7-4C99-A0B8-2336A585E32A}"/>
              </a:ext>
            </a:extLst>
          </p:cNvPr>
          <p:cNvCxnSpPr>
            <a:cxnSpLocks/>
          </p:cNvCxnSpPr>
          <p:nvPr/>
        </p:nvCxnSpPr>
        <p:spPr>
          <a:xfrm rot="10800000" flipH="1">
            <a:off x="9842580" y="6119747"/>
            <a:ext cx="720000" cy="0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5CF47A26-20D4-4166-ACD0-859E3276E5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904" y="904895"/>
            <a:ext cx="3589985" cy="419168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DACFD07-2AE6-4FCD-87CC-D6DBCE655942}"/>
              </a:ext>
            </a:extLst>
          </p:cNvPr>
          <p:cNvSpPr/>
          <p:nvPr/>
        </p:nvSpPr>
        <p:spPr>
          <a:xfrm>
            <a:off x="7902664" y="0"/>
            <a:ext cx="3589985" cy="67419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맵 </a:t>
            </a:r>
            <a:r>
              <a:rPr lang="ko-KR" altLang="en-US" dirty="0" err="1"/>
              <a:t>크기랑</a:t>
            </a:r>
            <a:r>
              <a:rPr lang="ko-KR" altLang="en-US" dirty="0"/>
              <a:t> 모양</a:t>
            </a:r>
          </a:p>
        </p:txBody>
      </p:sp>
    </p:spTree>
    <p:extLst>
      <p:ext uri="{BB962C8B-B14F-4D97-AF65-F5344CB8AC3E}">
        <p14:creationId xmlns:p14="http://schemas.microsoft.com/office/powerpoint/2010/main" val="1851856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9A9A9-A7F8-4A51-9DA0-D7B8ED94970A}"/>
              </a:ext>
            </a:extLst>
          </p:cNvPr>
          <p:cNvGrpSpPr/>
          <p:nvPr/>
        </p:nvGrpSpPr>
        <p:grpSpPr>
          <a:xfrm>
            <a:off x="-1" y="89416"/>
            <a:ext cx="3195435" cy="1228388"/>
            <a:chOff x="-1" y="89416"/>
            <a:chExt cx="3195435" cy="122838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E29320D-67EC-4823-A35C-D300DC0604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1BF662-FC58-4742-BE7B-B1EE88C3B43C}"/>
                </a:ext>
              </a:extLst>
            </p:cNvPr>
            <p:cNvGrpSpPr/>
            <p:nvPr/>
          </p:nvGrpSpPr>
          <p:grpSpPr>
            <a:xfrm>
              <a:off x="180682" y="381804"/>
              <a:ext cx="720000" cy="936000"/>
              <a:chOff x="1410529" y="2148709"/>
              <a:chExt cx="720000" cy="936000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FCB689-DBD9-4B06-87D5-2696E00B123F}"/>
                  </a:ext>
                </a:extLst>
              </p:cNvPr>
              <p:cNvSpPr/>
              <p:nvPr/>
            </p:nvSpPr>
            <p:spPr>
              <a:xfrm flipV="1">
                <a:off x="1410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D501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0A8951EC-3373-4891-A370-ABAE6E33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0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2B62-49C7-4298-94DA-74FDB44F8366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팀 소개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73B8C6-79C4-4163-8CEC-336A5276103E}"/>
                </a:ext>
              </a:extLst>
            </p:cNvPr>
            <p:cNvSpPr txBox="1"/>
            <p:nvPr/>
          </p:nvSpPr>
          <p:spPr>
            <a:xfrm>
              <a:off x="1081363" y="674191"/>
              <a:ext cx="211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스케일 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플레이어</a:t>
              </a:r>
            </a:p>
          </p:txBody>
        </p:sp>
      </p:grpSp>
      <p:pic>
        <p:nvPicPr>
          <p:cNvPr id="10" name="그래픽 9">
            <a:extLst>
              <a:ext uri="{FF2B5EF4-FFF2-40B4-BE49-F238E27FC236}">
                <a16:creationId xmlns:a16="http://schemas.microsoft.com/office/drawing/2014/main" id="{C9166E90-65EC-4D7D-944B-A5B802FC66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8226" y="1814133"/>
            <a:ext cx="2592000" cy="259200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2D9F8A-9FD3-48E3-BD48-1C95C2DC10F8}"/>
              </a:ext>
            </a:extLst>
          </p:cNvPr>
          <p:cNvCxnSpPr>
            <a:cxnSpLocks/>
          </p:cNvCxnSpPr>
          <p:nvPr/>
        </p:nvCxnSpPr>
        <p:spPr>
          <a:xfrm>
            <a:off x="9646864" y="2078368"/>
            <a:ext cx="0" cy="2247695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F9BEC8-3664-4C69-B9CE-70A0518206B2}"/>
              </a:ext>
            </a:extLst>
          </p:cNvPr>
          <p:cNvCxnSpPr>
            <a:cxnSpLocks/>
          </p:cNvCxnSpPr>
          <p:nvPr/>
        </p:nvCxnSpPr>
        <p:spPr>
          <a:xfrm flipH="1" flipV="1">
            <a:off x="7957262" y="4514503"/>
            <a:ext cx="1288719" cy="2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493BF3-158D-4EFD-B6D8-F7087E551307}"/>
              </a:ext>
            </a:extLst>
          </p:cNvPr>
          <p:cNvSpPr txBox="1"/>
          <p:nvPr/>
        </p:nvSpPr>
        <p:spPr>
          <a:xfrm>
            <a:off x="2266855" y="2421368"/>
            <a:ext cx="466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HP - 100 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68E8EB-F5E5-4F01-BFED-354802011C3D}"/>
              </a:ext>
            </a:extLst>
          </p:cNvPr>
          <p:cNvSpPr txBox="1"/>
          <p:nvPr/>
        </p:nvSpPr>
        <p:spPr>
          <a:xfrm>
            <a:off x="2266855" y="2979000"/>
            <a:ext cx="466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스테미너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- 100    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0B225B-00AC-4145-BC82-40C975FD4783}"/>
              </a:ext>
            </a:extLst>
          </p:cNvPr>
          <p:cNvSpPr txBox="1"/>
          <p:nvPr/>
        </p:nvSpPr>
        <p:spPr>
          <a:xfrm>
            <a:off x="2266855" y="3536633"/>
            <a:ext cx="466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 속도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- 5m/s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147338-4A33-46D3-BA7C-0AA4D2EDC4BB}"/>
              </a:ext>
            </a:extLst>
          </p:cNvPr>
          <p:cNvSpPr txBox="1"/>
          <p:nvPr/>
        </p:nvSpPr>
        <p:spPr>
          <a:xfrm>
            <a:off x="2266855" y="4657366"/>
            <a:ext cx="466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공격 속도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- 2s/1A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C0A395-C9EE-4EBB-9D77-FE0A41D3CB0B}"/>
              </a:ext>
            </a:extLst>
          </p:cNvPr>
          <p:cNvSpPr txBox="1"/>
          <p:nvPr/>
        </p:nvSpPr>
        <p:spPr>
          <a:xfrm>
            <a:off x="2266855" y="5220466"/>
            <a:ext cx="573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Idle/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걷기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뛰기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앉기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점프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공격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피격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B563C5-F976-490A-AEB0-325025015624}"/>
              </a:ext>
            </a:extLst>
          </p:cNvPr>
          <p:cNvSpPr txBox="1"/>
          <p:nvPr/>
        </p:nvSpPr>
        <p:spPr>
          <a:xfrm>
            <a:off x="2266855" y="1637534"/>
            <a:ext cx="2792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디폴트 캐릭터 설정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A7EBAF-82F6-4175-914C-47BE9478D560}"/>
              </a:ext>
            </a:extLst>
          </p:cNvPr>
          <p:cNvSpPr txBox="1"/>
          <p:nvPr/>
        </p:nvSpPr>
        <p:spPr>
          <a:xfrm>
            <a:off x="2266855" y="4094266"/>
            <a:ext cx="466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달리기 속도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- 10m/s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F4AF9E-FB7B-496A-8CCB-8912DFA31F6B}"/>
              </a:ext>
            </a:extLst>
          </p:cNvPr>
          <p:cNvSpPr txBox="1"/>
          <p:nvPr/>
        </p:nvSpPr>
        <p:spPr>
          <a:xfrm rot="16200000">
            <a:off x="9502620" y="2956244"/>
            <a:ext cx="792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160cm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12670D-6D0B-4D1B-A0CF-C46F3BBEC729}"/>
              </a:ext>
            </a:extLst>
          </p:cNvPr>
          <p:cNvSpPr txBox="1"/>
          <p:nvPr/>
        </p:nvSpPr>
        <p:spPr>
          <a:xfrm>
            <a:off x="8225246" y="4574419"/>
            <a:ext cx="713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50cm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732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9552</TotalTime>
  <Words>724</Words>
  <Application>Microsoft Office PowerPoint</Application>
  <PresentationFormat>와이드스크린</PresentationFormat>
  <Paragraphs>216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HY헤드라인M</vt:lpstr>
      <vt:lpstr>맑은 고딕</vt:lpstr>
      <vt:lpstr>배달의민족 도현</vt:lpstr>
      <vt:lpstr>배달의민족 한나체 Pro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졸작</dc:title>
  <dc:creator>김 지웅</dc:creator>
  <cp:lastModifiedBy>김지웅(2015180007)</cp:lastModifiedBy>
  <cp:revision>223</cp:revision>
  <dcterms:created xsi:type="dcterms:W3CDTF">2020-09-23T03:32:53Z</dcterms:created>
  <dcterms:modified xsi:type="dcterms:W3CDTF">2020-11-28T20:37:45Z</dcterms:modified>
</cp:coreProperties>
</file>